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81" r:id="rId2"/>
    <p:sldId id="283" r:id="rId3"/>
    <p:sldId id="284" r:id="rId4"/>
    <p:sldId id="285" r:id="rId5"/>
    <p:sldId id="330" r:id="rId6"/>
    <p:sldId id="286" r:id="rId7"/>
    <p:sldId id="287" r:id="rId8"/>
    <p:sldId id="288" r:id="rId9"/>
    <p:sldId id="289" r:id="rId10"/>
    <p:sldId id="331" r:id="rId11"/>
    <p:sldId id="290" r:id="rId12"/>
    <p:sldId id="305" r:id="rId13"/>
    <p:sldId id="344" r:id="rId14"/>
    <p:sldId id="291" r:id="rId15"/>
    <p:sldId id="346" r:id="rId16"/>
    <p:sldId id="293" r:id="rId17"/>
    <p:sldId id="299" r:id="rId18"/>
    <p:sldId id="300" r:id="rId19"/>
    <p:sldId id="294" r:id="rId20"/>
    <p:sldId id="295" r:id="rId21"/>
    <p:sldId id="306" r:id="rId22"/>
    <p:sldId id="348" r:id="rId23"/>
    <p:sldId id="307" r:id="rId24"/>
    <p:sldId id="349" r:id="rId25"/>
    <p:sldId id="350" r:id="rId26"/>
    <p:sldId id="311" r:id="rId27"/>
    <p:sldId id="312" r:id="rId28"/>
    <p:sldId id="313" r:id="rId29"/>
    <p:sldId id="335" r:id="rId30"/>
    <p:sldId id="317" r:id="rId31"/>
    <p:sldId id="316" r:id="rId32"/>
    <p:sldId id="318" r:id="rId33"/>
    <p:sldId id="336" r:id="rId34"/>
    <p:sldId id="319" r:id="rId35"/>
    <p:sldId id="320" r:id="rId36"/>
    <p:sldId id="351" r:id="rId37"/>
    <p:sldId id="352" r:id="rId38"/>
    <p:sldId id="354" r:id="rId39"/>
    <p:sldId id="355" r:id="rId40"/>
    <p:sldId id="337" r:id="rId41"/>
    <p:sldId id="322" r:id="rId42"/>
    <p:sldId id="339" r:id="rId43"/>
    <p:sldId id="340" r:id="rId44"/>
    <p:sldId id="338" r:id="rId45"/>
    <p:sldId id="323" r:id="rId46"/>
    <p:sldId id="324" r:id="rId47"/>
    <p:sldId id="325" r:id="rId48"/>
    <p:sldId id="326" r:id="rId49"/>
    <p:sldId id="327" r:id="rId50"/>
    <p:sldId id="341" r:id="rId51"/>
    <p:sldId id="342" r:id="rId52"/>
    <p:sldId id="345" r:id="rId53"/>
    <p:sldId id="343" r:id="rId54"/>
    <p:sldId id="328" r:id="rId55"/>
    <p:sldId id="329" r:id="rId5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6" autoAdjust="0"/>
    <p:restoredTop sz="93943" autoAdjust="0"/>
  </p:normalViewPr>
  <p:slideViewPr>
    <p:cSldViewPr snapToGrid="0" snapToObjects="1">
      <p:cViewPr varScale="1">
        <p:scale>
          <a:sx n="70" d="100"/>
          <a:sy n="70" d="100"/>
        </p:scale>
        <p:origin x="-29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-445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DB4AD-0506-804D-9177-ECB4D2AAA278}" type="datetimeFigureOut">
              <a:rPr lang="fr-FR" smtClean="0"/>
              <a:t>09/10/15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ADD22-CAE9-A141-AC31-4759C55178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19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B47BE-82C2-FD4D-9B98-CA52A80151C0}" type="datetimeFigureOut">
              <a:rPr lang="fr-FR" smtClean="0"/>
              <a:t>09/10/15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74AEE-64CD-7741-8381-6FFEACFD9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8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</a:p>
        </p:txBody>
      </p:sp>
    </p:spTree>
    <p:extLst>
      <p:ext uri="{BB962C8B-B14F-4D97-AF65-F5344CB8AC3E}">
        <p14:creationId xmlns:p14="http://schemas.microsoft.com/office/powerpoint/2010/main" val="236594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'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B94C9C20-38C7-C24C-B25E-CF5797927152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5163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4E98CD23-23F2-6042-B6A2-DB95A11E092D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11060" y="-1"/>
            <a:ext cx="7665047" cy="355143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9623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022120" y="-10583"/>
            <a:ext cx="615398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-10583"/>
            <a:ext cx="15110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A2ED34-359D-FE47-A91F-1DB091E3414E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533181" y="-10583"/>
            <a:ext cx="464292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-10583"/>
            <a:ext cx="3031391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AB1DD30-0B32-A848-8410-C20CD9CDC563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019800" y="-10583"/>
            <a:ext cx="315630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0763" y="-10583"/>
            <a:ext cx="4553213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8171DD-621C-2140-A38D-3C0E7C2239C7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546031" y="-10583"/>
            <a:ext cx="163007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601980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75367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2666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507314" y="0"/>
            <a:ext cx="1511999" cy="3549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" y="211"/>
            <a:ext cx="1511999" cy="3549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4521940" y="-211"/>
            <a:ext cx="1511999" cy="3549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014627" y="0"/>
            <a:ext cx="1511999" cy="3549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7536566" y="-422"/>
            <a:ext cx="1628958" cy="3549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029253" y="-211"/>
            <a:ext cx="1511999" cy="3549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355144"/>
            <a:ext cx="9180000" cy="3549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355142"/>
            <a:ext cx="9165524" cy="354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096412"/>
            <a:ext cx="8229600" cy="502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053EEE2D-E136-B54A-A081-6A4FDD0C43C4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2" y="17496"/>
            <a:ext cx="1507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Mémoire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21940" y="17496"/>
            <a:ext cx="1507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Réseau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33940" y="17496"/>
            <a:ext cx="15404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Validation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14628" y="17496"/>
            <a:ext cx="1511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Stockage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512000" y="17496"/>
            <a:ext cx="1502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Calcul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7536567" y="17496"/>
            <a:ext cx="1643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TP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Remi.ronfard@inria.fr" TargetMode="External"/><Relationship Id="rId3" Type="http://schemas.openxmlformats.org/officeDocument/2006/relationships/hyperlink" Target="https://team.inria.fr/imagine/remi-ronfard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qthelp/::org.qt-project.qtcore.550:qtcore:qthread.html%2523run" TargetMode="External"/><Relationship Id="rId4" Type="http://schemas.openxmlformats.org/officeDocument/2006/relationships/hyperlink" Target="file://localhost/qthelp/::org.qt-project.qtcore.550:qtcore:qthread.html%2523exec" TargetMode="External"/><Relationship Id="rId5" Type="http://schemas.openxmlformats.org/officeDocument/2006/relationships/hyperlink" Target="file://localhost/qthelp/::org.qt-project.qtcore.550:qtcore:qobject.html%2523moveToThread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localhost/qthelp/::org.qt-project.qtcore.550:qtcore:qthread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qthelp/::org.qt-project.qtnetwork.550:qtnetwork:qtcpserver.html%2523listen" TargetMode="External"/><Relationship Id="rId4" Type="http://schemas.openxmlformats.org/officeDocument/2006/relationships/hyperlink" Target="file://localhost/qthelp/::org.qt-project.qtnetwork.550:qtnetwork:qtcpserver.html%2523newConnection" TargetMode="External"/><Relationship Id="rId5" Type="http://schemas.openxmlformats.org/officeDocument/2006/relationships/hyperlink" Target="file://localhost/qthelp/::org.qt-project.qtnetwork.550:qtnetwork:qtcpserver.html%2523serverError" TargetMode="External"/><Relationship Id="rId6" Type="http://schemas.openxmlformats.org/officeDocument/2006/relationships/hyperlink" Target="file://localhost/qthelp/::org.qt-project.qtnetwork.550:qtnetwork:qtcpserver.html%2523errorString" TargetMode="External"/><Relationship Id="rId7" Type="http://schemas.openxmlformats.org/officeDocument/2006/relationships/hyperlink" Target="file://localhost/qthelp/::org.qt-project.qtnetwork.550:qtnetwork:qtcpserver.html%2523clos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localhost/qthelp/::org.qt-project.qtnetwork.550:qtnetwork:qtcpserver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qthelp/::org.qt-project.qtnetwork.550:qtnetwork:qtcpsocket.html" TargetMode="External"/><Relationship Id="rId4" Type="http://schemas.openxmlformats.org/officeDocument/2006/relationships/hyperlink" Target="file://localhost/qthelp/::org.qt-project.qtnetwork.550:qtnetwork:qudpsocket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localhost/qthelp/::org.qt-project.qtnetwork.550:qtnetwork:qabstractsocket.html" TargetMode="Externa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file://localhost/qthelp/::org.qt-project.qtnetwork.550:qtcore:qiodevice.html%2523readAll" TargetMode="External"/><Relationship Id="rId12" Type="http://schemas.openxmlformats.org/officeDocument/2006/relationships/hyperlink" Target="file://localhost/qthelp/::org.qt-project.qtnetwork.550:qtcore:qiodevice.html%2523getChar" TargetMode="External"/><Relationship Id="rId13" Type="http://schemas.openxmlformats.org/officeDocument/2006/relationships/hyperlink" Target="file://localhost/qthelp/::org.qt-project.qtnetwork.550:qtcore:qiodevice.html%2523putChar" TargetMode="External"/><Relationship Id="rId14" Type="http://schemas.openxmlformats.org/officeDocument/2006/relationships/hyperlink" Target="file://localhost/qthelp/::org.qt-project.qtnetwork.550:qtcore:qiodevice.html%2523ungetChar" TargetMode="External"/><Relationship Id="rId15" Type="http://schemas.openxmlformats.org/officeDocument/2006/relationships/hyperlink" Target="file://localhost/qthelp/::org.qt-project.qtnetwork.550:qtcore:qiodevice.html" TargetMode="External"/><Relationship Id="rId16" Type="http://schemas.openxmlformats.org/officeDocument/2006/relationships/hyperlink" Target="file://localhost/qthelp/::org.qt-project.qtnetwork.550:qtcore:qiodevice.html%2523bytesWritten" TargetMode="External"/><Relationship Id="rId17" Type="http://schemas.openxmlformats.org/officeDocument/2006/relationships/hyperlink" Target="file://localhost/qthelp/::org.qt-project.qtnetwork.550:qtnetwork:qabstractsocket.html%2523disconnectFromHost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localhost/qthelp/::org.qt-project.qtnetwork.550:qtnetwork:qabstractsocket.html%2523connectToHost" TargetMode="External"/><Relationship Id="rId3" Type="http://schemas.openxmlformats.org/officeDocument/2006/relationships/hyperlink" Target="file://localhost/qthelp/::org.qt-project.qtnetwork.550:qtnetwork:qabstractsocket.html" TargetMode="External"/><Relationship Id="rId4" Type="http://schemas.openxmlformats.org/officeDocument/2006/relationships/hyperlink" Target="file://localhost/qthelp/::org.qt-project.qtnetwork.550:qtnetwork:qabstractsocket.html%2523state" TargetMode="External"/><Relationship Id="rId5" Type="http://schemas.openxmlformats.org/officeDocument/2006/relationships/hyperlink" Target="file://localhost/qthelp/::org.qt-project.qtnetwork.550:qtnetwork:qabstractsocket.html%2523SocketState-enum" TargetMode="External"/><Relationship Id="rId6" Type="http://schemas.openxmlformats.org/officeDocument/2006/relationships/hyperlink" Target="file://localhost/qthelp/::org.qt-project.qtnetwork.550:qtnetwork:qabstractsocket.html%2523connected" TargetMode="External"/><Relationship Id="rId7" Type="http://schemas.openxmlformats.org/officeDocument/2006/relationships/hyperlink" Target="file://localhost/qthelp/::org.qt-project.qtnetwork.550:qtnetwork:qabstractsocket.html%2523error" TargetMode="External"/><Relationship Id="rId8" Type="http://schemas.openxmlformats.org/officeDocument/2006/relationships/hyperlink" Target="file://localhost/qthelp/::org.qt-project.qtnetwork.550:qtcore:qiodevice.html%2523read" TargetMode="External"/><Relationship Id="rId9" Type="http://schemas.openxmlformats.org/officeDocument/2006/relationships/hyperlink" Target="file://localhost/qthelp/::org.qt-project.qtnetwork.550:qtcore:qiodevice.html%2523write" TargetMode="External"/><Relationship Id="rId10" Type="http://schemas.openxmlformats.org/officeDocument/2006/relationships/hyperlink" Target="file://localhost/qthelp/::org.qt-project.qtnetwork.550:qtcore:qiodevice.html%2523readLin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9685" y="1487900"/>
            <a:ext cx="7994315" cy="2032966"/>
          </a:xfrm>
        </p:spPr>
        <p:txBody>
          <a:bodyPr/>
          <a:lstStyle/>
          <a:p>
            <a:r>
              <a:rPr lang="fr-FR" sz="4000" dirty="0" smtClean="0">
                <a:solidFill>
                  <a:schemeClr val="tx1"/>
                </a:solidFill>
              </a:rPr>
              <a:t>GMIN 317 – Moteur de Jeux</a:t>
            </a:r>
            <a:br>
              <a:rPr lang="fr-FR" sz="4000" dirty="0" smtClean="0">
                <a:solidFill>
                  <a:schemeClr val="tx1"/>
                </a:solidFill>
              </a:rPr>
            </a:br>
            <a:r>
              <a:rPr lang="fr-FR" sz="3200" i="1" dirty="0" smtClean="0">
                <a:solidFill>
                  <a:schemeClr val="tx1"/>
                </a:solidFill>
              </a:rPr>
              <a:t>Game </a:t>
            </a:r>
            <a:r>
              <a:rPr lang="fr-FR" sz="3200" i="1" dirty="0" err="1" smtClean="0">
                <a:solidFill>
                  <a:schemeClr val="tx1"/>
                </a:solidFill>
              </a:rPr>
              <a:t>Engine</a:t>
            </a:r>
            <a:r>
              <a:rPr lang="fr-FR" sz="3200" i="1" dirty="0" smtClean="0">
                <a:solidFill>
                  <a:schemeClr val="tx1"/>
                </a:solidFill>
              </a:rPr>
              <a:t> 2 – Optimisations</a:t>
            </a:r>
            <a:br>
              <a:rPr lang="fr-FR" sz="3200" i="1" dirty="0" smtClean="0">
                <a:solidFill>
                  <a:schemeClr val="tx1"/>
                </a:solidFill>
              </a:rPr>
            </a:br>
            <a:r>
              <a:rPr lang="fr-FR" sz="2800" dirty="0" smtClean="0">
                <a:solidFill>
                  <a:srgbClr val="7F7F7F"/>
                </a:solidFill>
              </a:rPr>
              <a:t>Université Montpellier 2</a:t>
            </a:r>
            <a:endParaRPr lang="fr-FR" sz="3200" dirty="0">
              <a:solidFill>
                <a:srgbClr val="7F7F7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63214"/>
            <a:ext cx="6400800" cy="599032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Rémi Ronfard</a:t>
            </a: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3435344" y="4496173"/>
            <a:ext cx="4337055" cy="1146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hlinkClick r:id="rId2"/>
              </a:rPr>
              <a:t>remi.ronfard@inria.fr</a:t>
            </a:r>
            <a:endParaRPr lang="fr-FR" sz="1800" dirty="0"/>
          </a:p>
          <a:p>
            <a:pPr algn="l"/>
            <a:r>
              <a:rPr lang="pl-PL" sz="1800" dirty="0">
                <a:hlinkClick r:id="rId3"/>
              </a:rPr>
              <a:t>https://team.inria.fr/imagine/remi-ronfard/</a:t>
            </a:r>
            <a:endParaRPr lang="pl-PL" sz="1800" dirty="0"/>
          </a:p>
          <a:p>
            <a:pPr algn="l"/>
            <a:endParaRPr lang="pl-PL" sz="1800" dirty="0">
              <a:solidFill>
                <a:srgbClr val="000000"/>
              </a:solidFill>
            </a:endParaRPr>
          </a:p>
          <a:p>
            <a:pPr algn="l"/>
            <a:r>
              <a:rPr lang="pl-PL" sz="1800" dirty="0" smtClean="0">
                <a:solidFill>
                  <a:srgbClr val="000000"/>
                </a:solidFill>
              </a:rPr>
              <a:t>9 </a:t>
            </a:r>
            <a:r>
              <a:rPr lang="pl-PL" sz="1800" dirty="0" err="1" smtClean="0">
                <a:solidFill>
                  <a:srgbClr val="000000"/>
                </a:solidFill>
              </a:rPr>
              <a:t>octobre</a:t>
            </a:r>
            <a:r>
              <a:rPr lang="pl-PL" sz="1800" dirty="0" smtClean="0">
                <a:solidFill>
                  <a:srgbClr val="000000"/>
                </a:solidFill>
              </a:rPr>
              <a:t> 2015</a:t>
            </a:r>
            <a:endParaRPr lang="fr-FR" sz="1800" dirty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204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71"/>
    </mc:Choice>
    <mc:Fallback xmlns="">
      <p:transition xmlns:p14="http://schemas.microsoft.com/office/powerpoint/2010/main" spd="slow" advTm="469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Calcul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9446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457216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Avant les machines étaient single-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Maintenant, les machines sont multi-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Demain, elles seront </a:t>
            </a:r>
            <a:r>
              <a:rPr lang="fr-FR" dirty="0" err="1" smtClean="0"/>
              <a:t>many-core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Loi de Moore:</a:t>
            </a:r>
          </a:p>
          <a:p>
            <a:pPr marL="0" indent="0">
              <a:buNone/>
            </a:pPr>
            <a:r>
              <a:rPr lang="en-US" dirty="0" smtClean="0"/>
              <a:t>“Number </a:t>
            </a:r>
            <a:r>
              <a:rPr lang="en-US" dirty="0"/>
              <a:t>of transistors on integrated circuits doubles approximately every two years</a:t>
            </a:r>
            <a:r>
              <a:rPr lang="en-US" dirty="0" smtClean="0"/>
              <a:t>.“</a:t>
            </a:r>
          </a:p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2" y="3918460"/>
            <a:ext cx="1587654" cy="16538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10156"/>
            <a:ext cx="2117230" cy="163833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815" y="3918460"/>
            <a:ext cx="2476257" cy="185719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D706FC-BC28-E740-B2B0-3080EBB9ECFB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93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85825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John </a:t>
            </a:r>
            <a:r>
              <a:rPr lang="fr-FR" dirty="0" err="1" smtClean="0"/>
              <a:t>Carmack</a:t>
            </a:r>
            <a:r>
              <a:rPr lang="fr-FR" dirty="0" smtClean="0"/>
              <a:t> (</a:t>
            </a:r>
            <a:r>
              <a:rPr lang="fr-FR" dirty="0" err="1" smtClean="0"/>
              <a:t>Doom</a:t>
            </a:r>
            <a:r>
              <a:rPr lang="fr-FR" dirty="0" smtClean="0"/>
              <a:t>, </a:t>
            </a:r>
            <a:r>
              <a:rPr lang="fr-FR" dirty="0" err="1" smtClean="0"/>
              <a:t>Quake</a:t>
            </a:r>
            <a:r>
              <a:rPr lang="fr-FR" dirty="0" smtClean="0"/>
              <a:t>, Oculus) : </a:t>
            </a:r>
            <a:r>
              <a:rPr lang="fr-FR" dirty="0" err="1" smtClean="0"/>
              <a:t>fast</a:t>
            </a:r>
            <a:r>
              <a:rPr lang="fr-FR" dirty="0" smtClean="0"/>
              <a:t> inverse square </a:t>
            </a:r>
            <a:r>
              <a:rPr lang="fr-FR" dirty="0" err="1" smtClean="0"/>
              <a:t>root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en-US" dirty="0"/>
              <a:t>one iteration of Newton's method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 descr="Capture d’écran 2014-09-19 à 13.0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6" y="2635175"/>
            <a:ext cx="8531622" cy="3887360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492920-3424-8141-9B56-ED669981932E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131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5052811"/>
          </a:xfrm>
        </p:spPr>
        <p:txBody>
          <a:bodyPr>
            <a:normAutofit/>
          </a:bodyPr>
          <a:lstStyle/>
          <a:p>
            <a:r>
              <a:rPr lang="fr-FR" dirty="0" smtClean="0"/>
              <a:t>Méthode de Newton</a:t>
            </a:r>
          </a:p>
          <a:p>
            <a:r>
              <a:rPr lang="fr-FR" dirty="0" smtClean="0"/>
              <a:t>Si on </a:t>
            </a:r>
            <a:r>
              <a:rPr lang="fr-FR" dirty="0" err="1" smtClean="0"/>
              <a:t>conna</a:t>
            </a:r>
            <a:r>
              <a:rPr lang="ro-RO" dirty="0" smtClean="0"/>
              <a:t>î</a:t>
            </a:r>
            <a:r>
              <a:rPr lang="fr-FR" dirty="0" err="1" smtClean="0"/>
              <a:t>t</a:t>
            </a:r>
            <a:r>
              <a:rPr lang="fr-FR" dirty="0" smtClean="0"/>
              <a:t> une </a:t>
            </a:r>
            <a:r>
              <a:rPr lang="fr-FR" dirty="0"/>
              <a:t>approximation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 smtClean="0"/>
              <a:t> de la solution de l ’équation f(x) = 0</a:t>
            </a:r>
          </a:p>
          <a:p>
            <a:r>
              <a:rPr lang="fr-FR" dirty="0" smtClean="0"/>
              <a:t>On calcule la tangente à la courbe f(x) </a:t>
            </a:r>
            <a:r>
              <a:rPr lang="fr-FR" dirty="0"/>
              <a:t>en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baseline="-25000" dirty="0" smtClean="0"/>
              <a:t> </a:t>
            </a:r>
            <a:r>
              <a:rPr lang="fr-FR" dirty="0" smtClean="0"/>
              <a:t>et on calcule son intersection avec l’axe </a:t>
            </a:r>
            <a:r>
              <a:rPr lang="fr-FR" dirty="0" err="1" smtClean="0"/>
              <a:t>Ox</a:t>
            </a:r>
            <a:endParaRPr lang="fr-FR" dirty="0" smtClean="0"/>
          </a:p>
          <a:p>
            <a:r>
              <a:rPr lang="fr-FR" dirty="0" smtClean="0"/>
              <a:t>y </a:t>
            </a:r>
            <a:r>
              <a:rPr lang="fr-FR" dirty="0"/>
              <a:t>= f'(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 (x-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 + f(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 smtClean="0"/>
              <a:t>) = 0</a:t>
            </a:r>
          </a:p>
          <a:p>
            <a:r>
              <a:rPr lang="fr-FR" dirty="0" smtClean="0"/>
              <a:t>Cela nous donne une meilleure approximation</a:t>
            </a:r>
          </a:p>
          <a:p>
            <a:r>
              <a:rPr lang="fr-FR" dirty="0" smtClean="0"/>
              <a:t>x</a:t>
            </a:r>
            <a:r>
              <a:rPr lang="fr-FR" baseline="-25000" dirty="0" smtClean="0"/>
              <a:t>n+1</a:t>
            </a:r>
            <a:r>
              <a:rPr lang="fr-FR" dirty="0" smtClean="0"/>
              <a:t> =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dirty="0" smtClean="0"/>
              <a:t> - f(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dirty="0" smtClean="0"/>
              <a:t>)/f’(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dirty="0" smtClean="0"/>
              <a:t>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3314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fr-FR" dirty="0" smtClean="0"/>
              <a:t>Une nécessité d’utiliser toutes les capacités de calcul</a:t>
            </a:r>
          </a:p>
          <a:p>
            <a:pPr lvl="1" algn="just"/>
            <a:r>
              <a:rPr lang="fr-FR" dirty="0" smtClean="0"/>
              <a:t>CPU:</a:t>
            </a:r>
          </a:p>
          <a:p>
            <a:pPr lvl="2" algn="just"/>
            <a:r>
              <a:rPr lang="fr-FR" dirty="0" smtClean="0"/>
              <a:t>Multi-</a:t>
            </a:r>
            <a:r>
              <a:rPr lang="fr-FR" dirty="0" err="1" smtClean="0"/>
              <a:t>core</a:t>
            </a:r>
            <a:r>
              <a:rPr lang="fr-FR" dirty="0" smtClean="0"/>
              <a:t> </a:t>
            </a:r>
          </a:p>
          <a:p>
            <a:pPr lvl="3" algn="just"/>
            <a:r>
              <a:rPr lang="fr-FR" dirty="0" err="1" smtClean="0"/>
              <a:t>Hyperthreading</a:t>
            </a:r>
            <a:r>
              <a:rPr lang="fr-FR" dirty="0" smtClean="0"/>
              <a:t> (gain entre 15 et 30%)</a:t>
            </a:r>
          </a:p>
          <a:p>
            <a:pPr lvl="2" algn="just"/>
            <a:r>
              <a:rPr lang="fr-FR" dirty="0" smtClean="0"/>
              <a:t>SIMD Vecteurs</a:t>
            </a:r>
          </a:p>
          <a:p>
            <a:pPr lvl="1" algn="just"/>
            <a:r>
              <a:rPr lang="fr-FR" dirty="0" smtClean="0"/>
              <a:t>GPU</a:t>
            </a:r>
          </a:p>
          <a:p>
            <a:pPr lvl="1" algn="just"/>
            <a:r>
              <a:rPr lang="fr-FR" dirty="0" smtClean="0"/>
              <a:t>CPU </a:t>
            </a:r>
            <a:r>
              <a:rPr lang="fr-FR" dirty="0" err="1" smtClean="0"/>
              <a:t>many</a:t>
            </a:r>
            <a:r>
              <a:rPr lang="fr-FR" dirty="0" err="1"/>
              <a:t>-</a:t>
            </a:r>
            <a:r>
              <a:rPr lang="fr-FR" dirty="0" err="1" smtClean="0"/>
              <a:t>core</a:t>
            </a:r>
            <a:endParaRPr lang="fr-FR" dirty="0"/>
          </a:p>
          <a:p>
            <a:pPr algn="just"/>
            <a:r>
              <a:rPr lang="fr-FR" dirty="0" smtClean="0"/>
              <a:t>Mais </a:t>
            </a:r>
            <a:r>
              <a:rPr lang="fr-FR" dirty="0" smtClean="0"/>
              <a:t>une </a:t>
            </a:r>
            <a:r>
              <a:rPr lang="fr-FR" dirty="0" smtClean="0"/>
              <a:t>programmation complexe à mettre en œuvre.</a:t>
            </a:r>
            <a:endParaRPr lang="fr-FR" dirty="0"/>
          </a:p>
          <a:p>
            <a:pPr algn="just"/>
            <a:r>
              <a:rPr lang="fr-FR" dirty="0" smtClean="0"/>
              <a:t>Différents </a:t>
            </a:r>
            <a:r>
              <a:rPr lang="fr-FR" dirty="0" smtClean="0"/>
              <a:t>langage, routines pour accélérer les calculs</a:t>
            </a:r>
          </a:p>
          <a:p>
            <a:pPr algn="just"/>
            <a:r>
              <a:rPr lang="fr-FR" dirty="0" smtClean="0"/>
              <a:t>Une uniformisation avec </a:t>
            </a:r>
            <a:r>
              <a:rPr lang="fr-FR" dirty="0" err="1" smtClean="0"/>
              <a:t>OpenCL</a:t>
            </a:r>
            <a:endParaRPr lang="fr-FR" dirty="0" smtClean="0"/>
          </a:p>
          <a:p>
            <a:pPr lvl="1" algn="just"/>
            <a:r>
              <a:rPr lang="fr-FR" dirty="0" smtClean="0"/>
              <a:t>API de calcul Open Source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45815A-7409-B94D-87F1-BC86079FD48C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19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72" y="2298766"/>
            <a:ext cx="6554865" cy="40831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791942"/>
          </a:xfrm>
        </p:spPr>
        <p:txBody>
          <a:bodyPr/>
          <a:lstStyle/>
          <a:p>
            <a:r>
              <a:rPr lang="fr-FR" dirty="0" smtClean="0"/>
              <a:t>Programmation séquentielle ou parallèle ?</a:t>
            </a:r>
          </a:p>
          <a:p>
            <a:r>
              <a:rPr lang="fr-FR" dirty="0" smtClean="0"/>
              <a:t>Loi de </a:t>
            </a:r>
            <a:r>
              <a:rPr lang="fr-FR" dirty="0" err="1" smtClean="0"/>
              <a:t>Amdahl</a:t>
            </a:r>
            <a:r>
              <a:rPr lang="fr-FR" dirty="0" smtClean="0"/>
              <a:t>: S + P = 1, SU = 1/(S+P/N)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15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Vecteur SIMD:</a:t>
            </a:r>
          </a:p>
          <a:p>
            <a:pPr lvl="1"/>
            <a:r>
              <a:rPr lang="fr-FR" dirty="0" smtClean="0"/>
              <a:t>Single Instruction Multiple Data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Différents types</a:t>
            </a:r>
          </a:p>
          <a:p>
            <a:pPr lvl="2"/>
            <a:r>
              <a:rPr lang="fr-FR" dirty="0" smtClean="0"/>
              <a:t>SSE -&gt; 4*32 bits</a:t>
            </a:r>
          </a:p>
          <a:p>
            <a:pPr lvl="2"/>
            <a:r>
              <a:rPr lang="fr-FR" dirty="0" smtClean="0"/>
              <a:t>AVX -&gt; 8*32 bits</a:t>
            </a:r>
          </a:p>
          <a:p>
            <a:pPr lvl="2"/>
            <a:r>
              <a:rPr lang="fr-FR" dirty="0" smtClean="0"/>
              <a:t>AVX2 -&gt;16*32 bits</a:t>
            </a:r>
          </a:p>
          <a:p>
            <a:pPr lvl="2"/>
            <a:endParaRPr lang="fr-FR" dirty="0"/>
          </a:p>
          <a:p>
            <a:r>
              <a:rPr lang="fr-FR" dirty="0" smtClean="0"/>
              <a:t>Comment l’intégrer</a:t>
            </a:r>
          </a:p>
          <a:p>
            <a:pPr lvl="1"/>
            <a:r>
              <a:rPr lang="fr-FR" dirty="0" smtClean="0"/>
              <a:t>A la main</a:t>
            </a:r>
          </a:p>
          <a:p>
            <a:pPr lvl="1"/>
            <a:r>
              <a:rPr lang="fr-FR" dirty="0" smtClean="0"/>
              <a:t>Par auto vectorisation (dépend du compilateur)</a:t>
            </a:r>
          </a:p>
          <a:p>
            <a:pPr lvl="1"/>
            <a:r>
              <a:rPr lang="fr-FR" dirty="0" smtClean="0"/>
              <a:t>En utilisant un modèle SPMD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764" y="1648705"/>
            <a:ext cx="2823036" cy="2823036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A10434-39D8-E948-BF6F-2FEF17656970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78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SPMD = Single Program Multiple Data</a:t>
            </a:r>
          </a:p>
          <a:p>
            <a:r>
              <a:rPr lang="fr-FR" dirty="0" smtClean="0"/>
              <a:t>ISPC est un compilateur C qui produit des applications compatible SIMD en programmant de manière séquentielle.</a:t>
            </a:r>
          </a:p>
          <a:p>
            <a:r>
              <a:rPr lang="fr-FR" dirty="0" smtClean="0"/>
              <a:t>Ce compilateur génère des binaires ou code source compatible SIMD.</a:t>
            </a:r>
          </a:p>
          <a:p>
            <a:r>
              <a:rPr lang="fr-FR" dirty="0" smtClean="0"/>
              <a:t>Cette méthode est assez proche de la programmation par </a:t>
            </a:r>
            <a:r>
              <a:rPr lang="fr-FR" dirty="0" err="1" smtClean="0"/>
              <a:t>kernel</a:t>
            </a:r>
            <a:r>
              <a:rPr lang="fr-FR" dirty="0" smtClean="0"/>
              <a:t> de </a:t>
            </a:r>
            <a:r>
              <a:rPr lang="fr-FR" dirty="0" err="1" smtClean="0"/>
              <a:t>OpenCL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Il est possible d’utiliser les fichiers objets avec GCC, ICC, …</a:t>
            </a:r>
          </a:p>
          <a:p>
            <a:r>
              <a:rPr lang="fr-FR" dirty="0" smtClean="0"/>
              <a:t>Supporte différentes architectures: </a:t>
            </a:r>
            <a:r>
              <a:rPr lang="fr-FR" dirty="0">
                <a:solidFill>
                  <a:prstClr val="black"/>
                </a:solidFill>
                <a:latin typeface="Verdana"/>
              </a:rPr>
              <a:t>SSE2, SSE4, AVX1, AVX2, </a:t>
            </a:r>
            <a:r>
              <a:rPr lang="fr-FR" dirty="0" smtClean="0">
                <a:solidFill>
                  <a:prstClr val="black"/>
                </a:solidFill>
                <a:latin typeface="Verdana"/>
              </a:rPr>
              <a:t>Xeon Phi, …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5BC0BA-369E-E44E-AFBC-173CEB3AFD9D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590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export </a:t>
            </a:r>
            <a:r>
              <a:rPr lang="fr-FR" dirty="0" err="1"/>
              <a:t>void</a:t>
            </a:r>
            <a:r>
              <a:rPr lang="fr-FR" dirty="0"/>
              <a:t> simple(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vin[],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vout</a:t>
            </a:r>
            <a:r>
              <a:rPr lang="fr-FR" dirty="0"/>
              <a:t>[], </a:t>
            </a:r>
          </a:p>
          <a:p>
            <a:pPr marL="0" indent="0">
              <a:buNone/>
            </a:pPr>
            <a:r>
              <a:rPr lang="fr-FR" dirty="0"/>
              <a:t>                  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count) {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foreach</a:t>
            </a:r>
            <a:r>
              <a:rPr lang="fr-FR" dirty="0"/>
              <a:t> (index = 0 ... count) {</a:t>
            </a:r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float</a:t>
            </a:r>
            <a:r>
              <a:rPr lang="fr-FR" dirty="0" smtClean="0"/>
              <a:t> </a:t>
            </a:r>
            <a:r>
              <a:rPr lang="fr-FR" dirty="0"/>
              <a:t>v = vin[index];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if </a:t>
            </a:r>
            <a:r>
              <a:rPr lang="fr-FR" dirty="0"/>
              <a:t>(v &lt; 3.)</a:t>
            </a:r>
          </a:p>
          <a:p>
            <a:pPr marL="0" indent="0">
              <a:buNone/>
            </a:pPr>
            <a:r>
              <a:rPr lang="fr-FR" dirty="0"/>
              <a:t>            v = v * v;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else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        v = </a:t>
            </a:r>
            <a:r>
              <a:rPr lang="fr-FR" dirty="0" err="1"/>
              <a:t>sqrt</a:t>
            </a:r>
            <a:r>
              <a:rPr lang="fr-FR" dirty="0"/>
              <a:t>(v);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vout</a:t>
            </a:r>
            <a:r>
              <a:rPr lang="fr-FR" dirty="0"/>
              <a:t>[index] = v;</a:t>
            </a:r>
          </a:p>
          <a:p>
            <a:pPr marL="0" indent="0">
              <a:buNone/>
            </a:pPr>
            <a:r>
              <a:rPr lang="fr-FR" dirty="0"/>
              <a:t>    }</a:t>
            </a:r>
          </a:p>
          <a:p>
            <a:pPr marL="0" indent="0">
              <a:buNone/>
            </a:pPr>
            <a:r>
              <a:rPr lang="fr-FR" dirty="0"/>
              <a:t>}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BBDDBA-FCE3-4341-AC97-8A801C487A82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6249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5302712" cy="5029751"/>
          </a:xfrm>
        </p:spPr>
        <p:txBody>
          <a:bodyPr/>
          <a:lstStyle/>
          <a:p>
            <a:r>
              <a:rPr lang="fr-FR" dirty="0" smtClean="0"/>
              <a:t>Programmation par thread</a:t>
            </a:r>
          </a:p>
          <a:p>
            <a:pPr lvl="1"/>
            <a:r>
              <a:rPr lang="fr-FR" dirty="0" smtClean="0"/>
              <a:t>Exécution de codes différents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Exécution du même code en parallèle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grpSp>
        <p:nvGrpSpPr>
          <p:cNvPr id="5" name="Grouper 4"/>
          <p:cNvGrpSpPr/>
          <p:nvPr/>
        </p:nvGrpSpPr>
        <p:grpSpPr>
          <a:xfrm>
            <a:off x="6539784" y="1425907"/>
            <a:ext cx="1815988" cy="1581987"/>
            <a:chOff x="7174822" y="1826944"/>
            <a:chExt cx="1180950" cy="1180950"/>
          </a:xfrm>
        </p:grpSpPr>
        <p:sp>
          <p:nvSpPr>
            <p:cNvPr id="7" name="Rectangle 6"/>
            <p:cNvSpPr/>
            <p:nvPr/>
          </p:nvSpPr>
          <p:spPr>
            <a:xfrm>
              <a:off x="7174822" y="1826944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IA</a:t>
              </a:r>
              <a:endParaRPr lang="fr-FR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65297" y="1826944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Phy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174822" y="2417419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Ray</a:t>
              </a:r>
              <a:endParaRPr lang="fr-F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65297" y="2417419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GL</a:t>
              </a:r>
              <a:endParaRPr lang="fr-FR" dirty="0"/>
            </a:p>
          </p:txBody>
        </p:sp>
      </p:grpSp>
      <p:grpSp>
        <p:nvGrpSpPr>
          <p:cNvPr id="6" name="Grouper 5"/>
          <p:cNvGrpSpPr/>
          <p:nvPr/>
        </p:nvGrpSpPr>
        <p:grpSpPr>
          <a:xfrm>
            <a:off x="6539784" y="3806287"/>
            <a:ext cx="1815988" cy="2008740"/>
            <a:chOff x="7174822" y="3806287"/>
            <a:chExt cx="1180950" cy="1180951"/>
          </a:xfrm>
        </p:grpSpPr>
        <p:sp>
          <p:nvSpPr>
            <p:cNvPr id="12" name="Rectangle 11"/>
            <p:cNvSpPr/>
            <p:nvPr/>
          </p:nvSpPr>
          <p:spPr>
            <a:xfrm>
              <a:off x="7765297" y="3806287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Phy</a:t>
              </a:r>
              <a:endParaRPr lang="fr-FR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74822" y="3806288"/>
              <a:ext cx="590475" cy="11809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IA</a:t>
              </a:r>
            </a:p>
            <a:p>
              <a:pPr algn="ctr"/>
              <a:r>
                <a:rPr lang="fr-FR" dirty="0" smtClean="0"/>
                <a:t> +</a:t>
              </a:r>
            </a:p>
            <a:p>
              <a:pPr algn="ctr"/>
              <a:r>
                <a:rPr lang="fr-FR" dirty="0" smtClean="0"/>
                <a:t>Ray</a:t>
              </a:r>
              <a:endParaRPr lang="fr-FR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65297" y="4396762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GL</a:t>
              </a:r>
              <a:endParaRPr lang="fr-FR" dirty="0"/>
            </a:p>
          </p:txBody>
        </p:sp>
      </p:grpSp>
      <p:sp>
        <p:nvSpPr>
          <p:cNvPr id="15" name="Espace réservé de la date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257A68-2B4C-644D-A6C2-85BE8A6110E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540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fr-FR" sz="2000" dirty="0" smtClean="0"/>
              <a:t>Le </a:t>
            </a:r>
            <a:r>
              <a:rPr lang="fr-FR" sz="2000" dirty="0"/>
              <a:t>but de cette présentation est de fournir </a:t>
            </a:r>
            <a:r>
              <a:rPr lang="fr-FR" sz="2000" dirty="0" smtClean="0"/>
              <a:t>tous les moyens mis à votre disposition afin de produire un moteur de jeu le plus efficace possible. </a:t>
            </a:r>
          </a:p>
          <a:p>
            <a:pPr marL="0" indent="0" algn="just">
              <a:buNone/>
            </a:pPr>
            <a:r>
              <a:rPr lang="fr-FR" sz="2000" dirty="0" smtClean="0"/>
              <a:t>Il s’agit d’un cours compliqué, avec de nombreuses nouvelles notions.</a:t>
            </a:r>
          </a:p>
          <a:p>
            <a:pPr marL="0" indent="0" algn="just">
              <a:buNone/>
            </a:pPr>
            <a:r>
              <a:rPr lang="fr-FR" sz="2000" dirty="0" smtClean="0"/>
              <a:t>Des notions que vous ne verrez jamais dans d’autres cours ..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30685E-5AA3-FB4D-8959-7D873846B23F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99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4050221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Comment s’y prendre:</a:t>
            </a:r>
          </a:p>
          <a:p>
            <a:pPr lvl="1"/>
            <a:r>
              <a:rPr lang="fr-FR" dirty="0" err="1" smtClean="0"/>
              <a:t>Fork</a:t>
            </a:r>
            <a:r>
              <a:rPr lang="fr-FR" dirty="0" smtClean="0"/>
              <a:t>/</a:t>
            </a:r>
            <a:r>
              <a:rPr lang="fr-FR" dirty="0" err="1" smtClean="0"/>
              <a:t>Join</a:t>
            </a:r>
            <a:endParaRPr lang="fr-FR" dirty="0" smtClean="0"/>
          </a:p>
          <a:p>
            <a:pPr lvl="2"/>
            <a:r>
              <a:rPr lang="fr-FR" dirty="0" smtClean="0"/>
              <a:t>Implémentation bas niveau</a:t>
            </a:r>
          </a:p>
          <a:p>
            <a:pPr lvl="2"/>
            <a:r>
              <a:rPr lang="fr-FR" dirty="0" smtClean="0"/>
              <a:t>Ex: dans le cadre d’activité différents</a:t>
            </a:r>
          </a:p>
          <a:p>
            <a:pPr lvl="2"/>
            <a:endParaRPr lang="fr-FR" dirty="0"/>
          </a:p>
          <a:p>
            <a:pPr lvl="1"/>
            <a:r>
              <a:rPr lang="fr-FR" b="1" dirty="0" err="1" smtClean="0"/>
              <a:t>Cobegin</a:t>
            </a:r>
            <a:r>
              <a:rPr lang="fr-FR" b="1" dirty="0" smtClean="0"/>
              <a:t>/</a:t>
            </a:r>
            <a:r>
              <a:rPr lang="fr-FR" b="1" dirty="0" err="1" smtClean="0"/>
              <a:t>Coend</a:t>
            </a:r>
            <a:endParaRPr lang="fr-FR" b="1" dirty="0" smtClean="0"/>
          </a:p>
          <a:p>
            <a:pPr lvl="2"/>
            <a:r>
              <a:rPr lang="fr-FR" dirty="0" smtClean="0"/>
              <a:t>Méthode la plus simple</a:t>
            </a:r>
          </a:p>
          <a:p>
            <a:pPr lvl="2"/>
            <a:r>
              <a:rPr lang="fr-FR" dirty="0" smtClean="0"/>
              <a:t>Méthode la plus utilisé</a:t>
            </a:r>
          </a:p>
          <a:p>
            <a:pPr lvl="2"/>
            <a:r>
              <a:rPr lang="fr-FR" dirty="0" smtClean="0"/>
              <a:t>Limité à des boucle non imbriquées</a:t>
            </a:r>
          </a:p>
          <a:p>
            <a:pPr lvl="2"/>
            <a:r>
              <a:rPr lang="fr-FR" dirty="0" smtClean="0"/>
              <a:t>Pas compatible avec </a:t>
            </a:r>
            <a:r>
              <a:rPr lang="fr-FR" dirty="0"/>
              <a:t>la </a:t>
            </a:r>
            <a:r>
              <a:rPr lang="fr-FR" dirty="0" err="1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1"/>
            <a:r>
              <a:rPr lang="fr-FR" b="1" dirty="0" smtClean="0"/>
              <a:t>Modèle par tâche</a:t>
            </a:r>
          </a:p>
          <a:p>
            <a:pPr lvl="2"/>
            <a:r>
              <a:rPr lang="fr-FR" dirty="0" smtClean="0"/>
              <a:t>Efficace pour des boucles non limités</a:t>
            </a:r>
          </a:p>
          <a:p>
            <a:pPr lvl="2"/>
            <a:r>
              <a:rPr lang="fr-FR" dirty="0" smtClean="0"/>
              <a:t>Efficace pour la </a:t>
            </a:r>
            <a:r>
              <a:rPr lang="fr-FR" dirty="0" err="1" smtClean="0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marL="914400" lvl="2" indent="0">
              <a:buNone/>
            </a:pPr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6693786" y="1508233"/>
            <a:ext cx="2299032" cy="738664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fi-FI" sz="1400" dirty="0"/>
              <a:t>tid1 = fork(job1, a1);</a:t>
            </a:r>
          </a:p>
          <a:p>
            <a:r>
              <a:rPr lang="fi-FI" sz="1400" dirty="0"/>
              <a:t>job2(a2);</a:t>
            </a:r>
          </a:p>
          <a:p>
            <a:r>
              <a:rPr lang="fi-FI" sz="1400" dirty="0"/>
              <a:t>join tid1;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3786" y="2786881"/>
            <a:ext cx="2299032" cy="954107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en-US" sz="1400" dirty="0" err="1"/>
              <a:t>cobegin</a:t>
            </a:r>
            <a:endParaRPr lang="en-US" sz="1400" dirty="0"/>
          </a:p>
          <a:p>
            <a:r>
              <a:rPr lang="en-US" sz="1400" dirty="0" smtClean="0"/>
              <a:t>	job1</a:t>
            </a:r>
            <a:r>
              <a:rPr lang="en-US" sz="1400" dirty="0"/>
              <a:t>(a1);</a:t>
            </a:r>
          </a:p>
          <a:p>
            <a:r>
              <a:rPr lang="en-US" sz="1400" dirty="0" smtClean="0"/>
              <a:t>	job2</a:t>
            </a:r>
            <a:r>
              <a:rPr lang="en-US" sz="1400" dirty="0"/>
              <a:t>(a2);</a:t>
            </a:r>
          </a:p>
          <a:p>
            <a:r>
              <a:rPr lang="en-US" sz="1400" dirty="0" err="1"/>
              <a:t>coend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693786" y="4400987"/>
            <a:ext cx="2299032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i-FI" sz="1400" dirty="0" smtClean="0"/>
              <a:t>spawn(job1(a1));</a:t>
            </a:r>
          </a:p>
          <a:p>
            <a:r>
              <a:rPr lang="fi-FI" sz="1400" dirty="0" smtClean="0"/>
              <a:t>spawn</a:t>
            </a:r>
            <a:r>
              <a:rPr lang="fi-FI" sz="1400" dirty="0"/>
              <a:t>(</a:t>
            </a:r>
            <a:r>
              <a:rPr lang="fi-FI" sz="1400" dirty="0" smtClean="0"/>
              <a:t>job2(a2)</a:t>
            </a:r>
            <a:r>
              <a:rPr lang="fi-FI" sz="1400" dirty="0"/>
              <a:t>)</a:t>
            </a:r>
            <a:r>
              <a:rPr lang="fi-FI" sz="1400" dirty="0" smtClean="0"/>
              <a:t>;</a:t>
            </a:r>
            <a:endParaRPr lang="fi-FI" sz="1400" dirty="0"/>
          </a:p>
        </p:txBody>
      </p:sp>
      <p:pic>
        <p:nvPicPr>
          <p:cNvPr id="10" name="Image 9" descr="Capture d’écran 2013-09-18 à 09.40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05" y="5146633"/>
            <a:ext cx="4044122" cy="1086099"/>
          </a:xfrm>
          <a:prstGeom prst="rect">
            <a:avLst/>
          </a:prstGeom>
        </p:spPr>
      </p:pic>
      <p:sp>
        <p:nvSpPr>
          <p:cNvPr id="11" name="Espace réservé de la date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8EAFD7-2AC6-BD4B-A754-40D582C30BC6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5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53" y="1603503"/>
            <a:ext cx="4273296" cy="270065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7893074" cy="5029751"/>
          </a:xfrm>
        </p:spPr>
        <p:txBody>
          <a:bodyPr/>
          <a:lstStyle/>
          <a:p>
            <a:r>
              <a:rPr lang="fr-FR" dirty="0" smtClean="0"/>
              <a:t>Comment programmer en multiprocesseur</a:t>
            </a:r>
          </a:p>
          <a:p>
            <a:pPr lvl="1"/>
            <a:r>
              <a:rPr lang="fr-FR" b="1" dirty="0" smtClean="0"/>
              <a:t>Mémoire partagée : </a:t>
            </a:r>
            <a:r>
              <a:rPr lang="fr-FR" b="1" dirty="0" err="1" smtClean="0"/>
              <a:t>OpenMP</a:t>
            </a:r>
            <a:endParaRPr lang="fr-FR" b="1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 smtClean="0"/>
              <a:t>Mémoire distribuée : MPI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97CDB6-C315-BD4B-BE3D-ED2A1CAEBB44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32" y="4304160"/>
            <a:ext cx="5012139" cy="20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7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d’</a:t>
            </a:r>
            <a:r>
              <a:rPr lang="fr-FR" dirty="0" err="1" smtClean="0"/>
              <a:t>OpenMP</a:t>
            </a:r>
            <a:r>
              <a:rPr lang="fr-FR" dirty="0" smtClean="0"/>
              <a:t> : </a:t>
            </a:r>
            <a:r>
              <a:rPr lang="fr-FR" dirty="0" err="1" smtClean="0"/>
              <a:t>Fork</a:t>
            </a:r>
            <a:r>
              <a:rPr lang="fr-FR" dirty="0" smtClean="0"/>
              <a:t> et </a:t>
            </a:r>
            <a:r>
              <a:rPr lang="fr-FR" dirty="0" err="1" smtClean="0"/>
              <a:t>Join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83" y="1922841"/>
            <a:ext cx="6372281" cy="43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8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Instructions </a:t>
            </a:r>
            <a:r>
              <a:rPr lang="fr-FR" dirty="0" err="1" smtClean="0"/>
              <a:t>cobegin</a:t>
            </a:r>
            <a:r>
              <a:rPr lang="fr-FR" dirty="0" smtClean="0"/>
              <a:t>/</a:t>
            </a:r>
            <a:r>
              <a:rPr lang="fr-FR" dirty="0" err="1" smtClean="0"/>
              <a:t>coend</a:t>
            </a:r>
            <a:r>
              <a:rPr lang="fr-FR" dirty="0"/>
              <a:t>:</a:t>
            </a:r>
            <a:endParaRPr lang="fr-FR" dirty="0" smtClean="0"/>
          </a:p>
          <a:p>
            <a:pPr lvl="1"/>
            <a:r>
              <a:rPr lang="fr-FR" dirty="0" smtClean="0"/>
              <a:t>Pour paralléliser une région</a:t>
            </a:r>
          </a:p>
          <a:p>
            <a:pPr lvl="2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parallel</a:t>
            </a:r>
            <a:r>
              <a:rPr lang="fr-FR" dirty="0" smtClean="0"/>
              <a:t> …</a:t>
            </a:r>
          </a:p>
          <a:p>
            <a:pPr lvl="2"/>
            <a:endParaRPr lang="fr-FR" dirty="0"/>
          </a:p>
          <a:p>
            <a:pPr lvl="1"/>
            <a:r>
              <a:rPr lang="fr-FR" dirty="0" smtClean="0"/>
              <a:t>Différentes clauses</a:t>
            </a:r>
          </a:p>
          <a:p>
            <a:pPr lvl="2"/>
            <a:r>
              <a:rPr lang="fr-FR" dirty="0" smtClean="0"/>
              <a:t>If (expression scalaire)</a:t>
            </a:r>
          </a:p>
          <a:p>
            <a:pPr lvl="2"/>
            <a:r>
              <a:rPr lang="fr-FR" dirty="0" err="1" smtClean="0"/>
              <a:t>Num_thread</a:t>
            </a:r>
            <a:r>
              <a:rPr lang="fr-FR" dirty="0" smtClean="0"/>
              <a:t> (nombre)</a:t>
            </a:r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(liste de variables)</a:t>
            </a:r>
          </a:p>
          <a:p>
            <a:pPr lvl="2"/>
            <a:r>
              <a:rPr lang="fr-FR" dirty="0" err="1" smtClean="0"/>
              <a:t>Firstprivate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Default </a:t>
            </a:r>
            <a:r>
              <a:rPr lang="fr-FR" dirty="0"/>
              <a:t>(liste de variables)</a:t>
            </a:r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B7CAB2-657D-6E44-91A6-A24BD9130BAB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9351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407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675020" y="6113481"/>
            <a:ext cx="508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Source : Luke </a:t>
            </a:r>
            <a:r>
              <a:rPr lang="fr-FR" dirty="0" err="1" smtClean="0"/>
              <a:t>Tierney</a:t>
            </a:r>
            <a:r>
              <a:rPr lang="fr-FR" dirty="0" smtClean="0"/>
              <a:t>, </a:t>
            </a:r>
            <a:r>
              <a:rPr lang="fr-FR" dirty="0" err="1" smtClean="0"/>
              <a:t>Brief</a:t>
            </a:r>
            <a:r>
              <a:rPr lang="fr-FR" dirty="0" smtClean="0"/>
              <a:t> introduction to </a:t>
            </a:r>
            <a:r>
              <a:rPr lang="fr-FR" dirty="0" err="1" smtClean="0"/>
              <a:t>OpenMP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563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Programmation par tâches en </a:t>
            </a:r>
            <a:r>
              <a:rPr lang="fr-FR" dirty="0" err="1" smtClean="0"/>
              <a:t>OpenMP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[clause]</a:t>
            </a:r>
          </a:p>
          <a:p>
            <a:pPr lvl="1"/>
            <a:endParaRPr lang="fr-FR" dirty="0"/>
          </a:p>
          <a:p>
            <a:r>
              <a:rPr lang="fr-FR" dirty="0" smtClean="0"/>
              <a:t>Exemples de clauses:</a:t>
            </a:r>
          </a:p>
          <a:p>
            <a:pPr lvl="2"/>
            <a:r>
              <a:rPr lang="fr-FR" dirty="0"/>
              <a:t>If (expression scalaire)</a:t>
            </a:r>
          </a:p>
          <a:p>
            <a:pPr lvl="2"/>
            <a:r>
              <a:rPr lang="fr-FR" dirty="0" err="1" smtClean="0"/>
              <a:t>Untied</a:t>
            </a:r>
            <a:endParaRPr lang="fr-FR" dirty="0" smtClean="0"/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</a:t>
            </a:r>
            <a:r>
              <a:rPr lang="fr-FR" dirty="0"/>
              <a:t>(liste de variables)</a:t>
            </a:r>
          </a:p>
          <a:p>
            <a:pPr lvl="2"/>
            <a:r>
              <a:rPr lang="fr-FR" dirty="0" err="1"/>
              <a:t>Firstprivate</a:t>
            </a:r>
            <a:r>
              <a:rPr lang="fr-FR" dirty="0"/>
              <a:t> (liste de variables)</a:t>
            </a:r>
          </a:p>
          <a:p>
            <a:pPr lvl="2"/>
            <a:r>
              <a:rPr lang="fr-FR" dirty="0" err="1"/>
              <a:t>Shared</a:t>
            </a:r>
            <a:r>
              <a:rPr lang="fr-FR" dirty="0"/>
              <a:t> (liste de variables)</a:t>
            </a:r>
          </a:p>
          <a:p>
            <a:pPr lvl="2"/>
            <a:r>
              <a:rPr lang="fr-FR" dirty="0"/>
              <a:t>Default (liste de variables)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737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10" name="Image 9" descr="Capture d’écran 2014-09-19 à 13.3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96" y="889919"/>
            <a:ext cx="5715134" cy="5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3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fr-FR" dirty="0" smtClean="0"/>
              <a:t>Comment gérer les problèmes de synchronisation</a:t>
            </a:r>
          </a:p>
          <a:p>
            <a:pPr lvl="1" algn="just"/>
            <a:r>
              <a:rPr lang="fr-FR" dirty="0" err="1" smtClean="0"/>
              <a:t>Lock</a:t>
            </a:r>
            <a:endParaRPr lang="fr-FR" dirty="0" smtClean="0"/>
          </a:p>
          <a:p>
            <a:pPr lvl="1" algn="just"/>
            <a:r>
              <a:rPr lang="fr-FR" dirty="0" smtClean="0"/>
              <a:t>Opérations atomiques</a:t>
            </a:r>
          </a:p>
          <a:p>
            <a:pPr algn="just"/>
            <a:endParaRPr lang="fr-FR" dirty="0"/>
          </a:p>
          <a:p>
            <a:pPr algn="just"/>
            <a:r>
              <a:rPr lang="fr-FR" dirty="0" smtClean="0"/>
              <a:t>Pour plus de </a:t>
            </a:r>
            <a:r>
              <a:rPr lang="fr-FR" dirty="0" smtClean="0"/>
              <a:t>détails, on peut consulter</a:t>
            </a:r>
          </a:p>
          <a:p>
            <a:pPr lvl="1"/>
            <a:r>
              <a:rPr lang="en-US" dirty="0" smtClean="0"/>
              <a:t>Mattson &amp; M</a:t>
            </a:r>
            <a:r>
              <a:rPr lang="fr-FR" dirty="0" smtClean="0"/>
              <a:t>e</a:t>
            </a:r>
            <a:r>
              <a:rPr lang="en-US" dirty="0" err="1" smtClean="0"/>
              <a:t>adows</a:t>
            </a:r>
            <a:r>
              <a:rPr lang="en-US" dirty="0" smtClean="0"/>
              <a:t>. A </a:t>
            </a:r>
            <a:r>
              <a:rPr lang="en-US" dirty="0"/>
              <a:t>“Hands-on” Introduction </a:t>
            </a:r>
            <a:r>
              <a:rPr lang="en-US" dirty="0" smtClean="0"/>
              <a:t>to </a:t>
            </a:r>
            <a:r>
              <a:rPr lang="fr-FR" dirty="0" err="1" smtClean="0"/>
              <a:t>OpenMP</a:t>
            </a:r>
            <a:r>
              <a:rPr lang="fr-FR" dirty="0" smtClean="0"/>
              <a:t>.</a:t>
            </a:r>
          </a:p>
          <a:p>
            <a:pPr lvl="1"/>
            <a:r>
              <a:rPr lang="fr-FR" dirty="0" err="1" smtClean="0"/>
              <a:t>Kiessling</a:t>
            </a:r>
            <a:r>
              <a:rPr lang="fr-FR" dirty="0" smtClean="0"/>
              <a:t>. </a:t>
            </a:r>
            <a:r>
              <a:rPr lang="en-US" dirty="0"/>
              <a:t>An Introduction </a:t>
            </a:r>
            <a:r>
              <a:rPr lang="en-US" dirty="0" smtClean="0"/>
              <a:t>to </a:t>
            </a:r>
            <a:r>
              <a:rPr lang="it-IT" dirty="0" err="1" smtClean="0"/>
              <a:t>Parallel</a:t>
            </a:r>
            <a:r>
              <a:rPr lang="it-IT" dirty="0" smtClean="0"/>
              <a:t> Programming </a:t>
            </a:r>
            <a:r>
              <a:rPr lang="en-US" dirty="0" smtClean="0"/>
              <a:t>with </a:t>
            </a:r>
            <a:r>
              <a:rPr lang="en-US" dirty="0" err="1" smtClean="0"/>
              <a:t>OpenMP</a:t>
            </a:r>
            <a:r>
              <a:rPr lang="en-US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5543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Stockage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453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Comment optimiser votre mémoire pour accélérer vos calculs ?</a:t>
            </a: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Que faire calculer à votre moteur de jeux ?</a:t>
            </a:r>
            <a:endParaRPr lang="fr-FR" sz="2800" b="1" dirty="0"/>
          </a:p>
          <a:p>
            <a:pPr marL="0" indent="0">
              <a:buNone/>
            </a:pPr>
            <a:r>
              <a:rPr lang="fr-FR" sz="2800" b="1" dirty="0"/>
              <a:t>Comment </a:t>
            </a:r>
            <a:r>
              <a:rPr lang="fr-FR" sz="2800" b="1" dirty="0" smtClean="0"/>
              <a:t>sauvegarder les données ?</a:t>
            </a:r>
            <a:endParaRPr lang="fr-FR" sz="2800" b="1" dirty="0"/>
          </a:p>
          <a:p>
            <a:pPr marL="0" indent="0">
              <a:buNone/>
            </a:pPr>
            <a:r>
              <a:rPr lang="fr-FR" sz="2800" b="1" dirty="0"/>
              <a:t>Comment </a:t>
            </a:r>
            <a:r>
              <a:rPr lang="fr-FR" sz="2800" b="1" dirty="0" smtClean="0"/>
              <a:t>communiquer entre différents composants ?</a:t>
            </a: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Comment valider </a:t>
            </a:r>
            <a:r>
              <a:rPr lang="fr-FR" sz="2800" b="1" dirty="0" smtClean="0"/>
              <a:t>votre </a:t>
            </a:r>
            <a:r>
              <a:rPr lang="fr-FR" sz="2800" b="1" dirty="0" smtClean="0"/>
              <a:t>travail ?</a:t>
            </a:r>
          </a:p>
          <a:p>
            <a:pPr marL="0" indent="0">
              <a:buNone/>
            </a:pPr>
            <a:r>
              <a:rPr lang="fr-FR" sz="2800" b="1" dirty="0" smtClean="0"/>
              <a:t>Ou trouver exemples et inspiration ?</a:t>
            </a:r>
            <a:endParaRPr lang="fr-FR" sz="2800" b="1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96DD9C-7198-9745-9E71-7196063AEABF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09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Gestion des IO disque</a:t>
            </a:r>
          </a:p>
          <a:p>
            <a:pPr lvl="1"/>
            <a:r>
              <a:rPr lang="fr-FR" dirty="0" smtClean="0"/>
              <a:t>L’</a:t>
            </a:r>
            <a:r>
              <a:rPr lang="fr-FR" dirty="0"/>
              <a:t>é</a:t>
            </a:r>
            <a:r>
              <a:rPr lang="fr-FR" dirty="0" smtClean="0"/>
              <a:t>criture sur le disque a un coup non négligeable.</a:t>
            </a:r>
          </a:p>
          <a:p>
            <a:pPr lvl="1"/>
            <a:r>
              <a:rPr lang="fr-FR" dirty="0" smtClean="0"/>
              <a:t>Réserver cette étape pour les sauvegarde massive</a:t>
            </a:r>
          </a:p>
          <a:p>
            <a:pPr lvl="1"/>
            <a:r>
              <a:rPr lang="fr-FR" dirty="0" smtClean="0"/>
              <a:t>Pour le faire en temps réel, réaliser l’écriture par un thread  (pas le thread principal)</a:t>
            </a:r>
          </a:p>
          <a:p>
            <a:pPr lvl="1"/>
            <a:r>
              <a:rPr lang="fr-FR" dirty="0" smtClean="0"/>
              <a:t>Structurer au mieux les données écrites</a:t>
            </a:r>
          </a:p>
          <a:p>
            <a:pPr lvl="1"/>
            <a:r>
              <a:rPr lang="fr-FR" dirty="0" smtClean="0"/>
              <a:t>Préférer la sauvegarde binaire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Mettre en place un outil de gestion de ressource</a:t>
            </a:r>
          </a:p>
          <a:p>
            <a:endParaRPr lang="fr-FR" dirty="0" smtClean="0"/>
          </a:p>
          <a:p>
            <a:r>
              <a:rPr lang="fr-FR" dirty="0" smtClean="0"/>
              <a:t>Il est strictement interdit d’utiliser les adresses </a:t>
            </a:r>
            <a:r>
              <a:rPr lang="fr-FR" dirty="0" smtClean="0"/>
              <a:t>absolues </a:t>
            </a:r>
            <a:r>
              <a:rPr lang="fr-FR" dirty="0" smtClean="0"/>
              <a:t>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1631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sérialisation des données</a:t>
            </a:r>
          </a:p>
          <a:p>
            <a:pPr lvl="1"/>
            <a:r>
              <a:rPr lang="fr-FR" dirty="0" smtClean="0"/>
              <a:t>Méthode de stockage des objets </a:t>
            </a:r>
          </a:p>
          <a:p>
            <a:pPr lvl="1"/>
            <a:r>
              <a:rPr lang="fr-FR" dirty="0" smtClean="0"/>
              <a:t>Principalement utilisé pour </a:t>
            </a:r>
          </a:p>
          <a:p>
            <a:pPr lvl="2"/>
            <a:r>
              <a:rPr lang="fr-FR" dirty="0" smtClean="0"/>
              <a:t>le chargement</a:t>
            </a:r>
          </a:p>
          <a:p>
            <a:pPr lvl="2"/>
            <a:r>
              <a:rPr lang="fr-FR" dirty="0" smtClean="0"/>
              <a:t>La sauvegarde des états</a:t>
            </a:r>
          </a:p>
          <a:p>
            <a:pPr lvl="2"/>
            <a:r>
              <a:rPr lang="fr-FR" dirty="0" smtClean="0"/>
              <a:t>Les préférences</a:t>
            </a:r>
          </a:p>
          <a:p>
            <a:r>
              <a:rPr lang="fr-FR" dirty="0" smtClean="0"/>
              <a:t>Mais C++ n’offre pas de méthode de sérialisation</a:t>
            </a:r>
          </a:p>
          <a:p>
            <a:pPr lvl="1"/>
            <a:r>
              <a:rPr lang="fr-FR" dirty="0" smtClean="0"/>
              <a:t>Soit développer ces méthodes</a:t>
            </a:r>
          </a:p>
          <a:p>
            <a:pPr lvl="1"/>
            <a:r>
              <a:rPr lang="fr-FR" dirty="0" smtClean="0"/>
              <a:t>Soit utiliser des méthodes existantes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9337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outil de sérialisation doit contenir:</a:t>
            </a:r>
          </a:p>
          <a:p>
            <a:pPr lvl="1"/>
            <a:r>
              <a:rPr lang="fr-FR" dirty="0" smtClean="0"/>
              <a:t>Une méthode de sauvegarde des instances</a:t>
            </a:r>
          </a:p>
          <a:p>
            <a:pPr lvl="1"/>
            <a:r>
              <a:rPr lang="fr-FR" dirty="0" smtClean="0"/>
              <a:t>Une méthode de sélection de données </a:t>
            </a:r>
          </a:p>
          <a:p>
            <a:pPr lvl="2"/>
            <a:r>
              <a:rPr lang="fr-FR" dirty="0" smtClean="0"/>
              <a:t>Plusieurs sauvegarde par exemple</a:t>
            </a:r>
          </a:p>
          <a:p>
            <a:pPr lvl="1"/>
            <a:r>
              <a:rPr lang="fr-FR" dirty="0" smtClean="0"/>
              <a:t>Supporter la sauvegarder sous différents formats</a:t>
            </a:r>
          </a:p>
          <a:p>
            <a:pPr lvl="2"/>
            <a:r>
              <a:rPr lang="fr-FR" dirty="0" smtClean="0"/>
              <a:t>Release (binaire) vs </a:t>
            </a:r>
            <a:r>
              <a:rPr lang="fr-FR" dirty="0" err="1" smtClean="0"/>
              <a:t>Debug</a:t>
            </a:r>
            <a:r>
              <a:rPr lang="fr-FR" dirty="0" smtClean="0"/>
              <a:t> (</a:t>
            </a:r>
            <a:r>
              <a:rPr lang="fr-FR" dirty="0" err="1" smtClean="0"/>
              <a:t>verbose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Chargement de différents média</a:t>
            </a:r>
          </a:p>
          <a:p>
            <a:pPr lvl="1"/>
            <a:r>
              <a:rPr lang="fr-FR" dirty="0" smtClean="0"/>
              <a:t>Contrôler la taille de la sauvegarde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0934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Réseau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777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Pourquoi communiquer entre clients ?</a:t>
            </a:r>
          </a:p>
          <a:p>
            <a:pPr lvl="1"/>
            <a:r>
              <a:rPr lang="fr-FR" dirty="0" smtClean="0"/>
              <a:t>Permettre un mode multi-joueurs</a:t>
            </a:r>
          </a:p>
          <a:p>
            <a:pPr lvl="1"/>
            <a:r>
              <a:rPr lang="fr-FR" dirty="0" smtClean="0"/>
              <a:t>Permettre un mode massivement multi-joueurs</a:t>
            </a:r>
          </a:p>
          <a:p>
            <a:pPr lvl="1"/>
            <a:r>
              <a:rPr lang="fr-FR" dirty="0" smtClean="0"/>
              <a:t>Envoie des informations du master vers le client</a:t>
            </a:r>
          </a:p>
          <a:p>
            <a:pPr lvl="1"/>
            <a:endParaRPr lang="fr-FR" dirty="0"/>
          </a:p>
          <a:p>
            <a:r>
              <a:rPr lang="fr-FR" dirty="0" smtClean="0"/>
              <a:t>Communication entre les classes de deux applications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1226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Pour rappel:</a:t>
            </a:r>
          </a:p>
          <a:p>
            <a:pPr lvl="1"/>
            <a:r>
              <a:rPr lang="fr-FR" dirty="0" smtClean="0"/>
              <a:t>Le réseau est orienté paquets</a:t>
            </a:r>
          </a:p>
          <a:p>
            <a:pPr lvl="1"/>
            <a:r>
              <a:rPr lang="fr-FR" dirty="0" smtClean="0"/>
              <a:t>Un paquet est un petit ensemble d’information</a:t>
            </a:r>
            <a:endParaRPr lang="fr-FR" dirty="0"/>
          </a:p>
          <a:p>
            <a:pPr lvl="1"/>
            <a:r>
              <a:rPr lang="fr-FR" dirty="0" smtClean="0"/>
              <a:t>Le chemin réseau n’est pas toujours le même</a:t>
            </a:r>
          </a:p>
          <a:p>
            <a:pPr lvl="1"/>
            <a:r>
              <a:rPr lang="fr-FR" dirty="0" smtClean="0"/>
              <a:t>Les paquets n’arrivent pas toujours dans leur ordre initial</a:t>
            </a:r>
          </a:p>
          <a:p>
            <a:pPr lvl="1"/>
            <a:endParaRPr lang="fr-FR" dirty="0"/>
          </a:p>
          <a:p>
            <a:r>
              <a:rPr lang="fr-FR" dirty="0" smtClean="0"/>
              <a:t>De nombreuses méthodes de communications</a:t>
            </a:r>
          </a:p>
          <a:p>
            <a:pPr lvl="1"/>
            <a:r>
              <a:rPr lang="fr-FR" dirty="0" smtClean="0"/>
              <a:t>Mais traditionnellement:</a:t>
            </a:r>
          </a:p>
          <a:p>
            <a:pPr lvl="2"/>
            <a:r>
              <a:rPr lang="fr-FR" dirty="0" smtClean="0"/>
              <a:t>TCP</a:t>
            </a:r>
          </a:p>
          <a:p>
            <a:pPr lvl="2"/>
            <a:r>
              <a:rPr lang="fr-FR" dirty="0" smtClean="0"/>
              <a:t>UDP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9899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 action="ppaction://hlinkfile"/>
              </a:rPr>
              <a:t>QThread</a:t>
            </a:r>
            <a:r>
              <a:rPr lang="en-US" dirty="0"/>
              <a:t> class provides a platform-independent way to manage threads.</a:t>
            </a:r>
          </a:p>
          <a:p>
            <a:r>
              <a:rPr lang="en-US" dirty="0"/>
              <a:t>A </a:t>
            </a:r>
            <a:r>
              <a:rPr lang="en-US" dirty="0">
                <a:hlinkClick r:id="rId2" action="ppaction://hlinkfile"/>
              </a:rPr>
              <a:t>QThread</a:t>
            </a:r>
            <a:r>
              <a:rPr lang="en-US" dirty="0"/>
              <a:t> object manages one thread of control within the program. </a:t>
            </a:r>
            <a:r>
              <a:rPr lang="en-US" dirty="0" err="1"/>
              <a:t>QThreads</a:t>
            </a:r>
            <a:r>
              <a:rPr lang="en-US" dirty="0"/>
              <a:t> begin executing in </a:t>
            </a:r>
            <a:r>
              <a:rPr lang="en-US" dirty="0">
                <a:hlinkClick r:id="rId3" action="ppaction://hlinkfile"/>
              </a:rPr>
              <a:t>run</a:t>
            </a:r>
            <a:r>
              <a:rPr lang="en-US" dirty="0"/>
              <a:t>(). By default, </a:t>
            </a:r>
            <a:r>
              <a:rPr lang="en-US" dirty="0">
                <a:hlinkClick r:id="rId3" action="ppaction://hlinkfile"/>
              </a:rPr>
              <a:t>run</a:t>
            </a:r>
            <a:r>
              <a:rPr lang="en-US" dirty="0"/>
              <a:t>() starts the event loop by calling </a:t>
            </a:r>
            <a:r>
              <a:rPr lang="en-US" dirty="0">
                <a:hlinkClick r:id="rId4" action="ppaction://hlinkfile"/>
              </a:rPr>
              <a:t>exec</a:t>
            </a:r>
            <a:r>
              <a:rPr lang="en-US" dirty="0"/>
              <a:t>() and runs a </a:t>
            </a:r>
            <a:r>
              <a:rPr lang="en-US" dirty="0" err="1"/>
              <a:t>Qt</a:t>
            </a:r>
            <a:r>
              <a:rPr lang="en-US" dirty="0"/>
              <a:t> event loop inside the thread.</a:t>
            </a:r>
          </a:p>
          <a:p>
            <a:r>
              <a:rPr lang="en-US" dirty="0"/>
              <a:t>You can use worker objects by moving them to the thread using </a:t>
            </a:r>
            <a:r>
              <a:rPr lang="en-US" dirty="0">
                <a:hlinkClick r:id="rId5" action="ppaction://hlinkfile"/>
              </a:rPr>
              <a:t>QObject::moveToThread</a:t>
            </a:r>
            <a:r>
              <a:rPr lang="en-US" dirty="0"/>
              <a:t>().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2873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 action="ppaction://hlinkfile"/>
              </a:rPr>
              <a:t>QTcpServer</a:t>
            </a:r>
            <a:r>
              <a:rPr lang="en-US" dirty="0"/>
              <a:t> class provides a TCP-based server.</a:t>
            </a:r>
          </a:p>
          <a:p>
            <a:r>
              <a:rPr lang="en-US" dirty="0"/>
              <a:t>This class makes it possible to accept incoming TCP connections. You can specify the port or have </a:t>
            </a:r>
            <a:r>
              <a:rPr lang="en-US" dirty="0">
                <a:hlinkClick r:id="rId2" action="ppaction://hlinkfile"/>
              </a:rPr>
              <a:t>QTcpServer</a:t>
            </a:r>
            <a:r>
              <a:rPr lang="en-US" dirty="0"/>
              <a:t> pick one automatically. You can listen on a specific address or on all the machine's addresses.</a:t>
            </a:r>
          </a:p>
          <a:p>
            <a:r>
              <a:rPr lang="en-US" dirty="0"/>
              <a:t>Call </a:t>
            </a:r>
            <a:r>
              <a:rPr lang="en-US" dirty="0">
                <a:hlinkClick r:id="rId3" action="ppaction://hlinkfile"/>
              </a:rPr>
              <a:t>listen</a:t>
            </a:r>
            <a:r>
              <a:rPr lang="en-US" dirty="0"/>
              <a:t>() to have the server listen for incoming connections. The </a:t>
            </a:r>
            <a:r>
              <a:rPr lang="en-US" dirty="0">
                <a:hlinkClick r:id="rId4" action="ppaction://hlinkfile"/>
              </a:rPr>
              <a:t>newConnection</a:t>
            </a:r>
            <a:r>
              <a:rPr lang="en-US" dirty="0"/>
              <a:t>() signal is then emitted each time a client connects to the server.</a:t>
            </a:r>
          </a:p>
          <a:p>
            <a:r>
              <a:rPr lang="en-US" dirty="0" smtClean="0"/>
              <a:t>If </a:t>
            </a:r>
            <a:r>
              <a:rPr lang="en-US" dirty="0"/>
              <a:t>an error occurs, </a:t>
            </a:r>
            <a:r>
              <a:rPr lang="en-US" dirty="0">
                <a:hlinkClick r:id="rId5" action="ppaction://hlinkfile"/>
              </a:rPr>
              <a:t>serverError</a:t>
            </a:r>
            <a:r>
              <a:rPr lang="en-US" dirty="0"/>
              <a:t>() returns the type of error, and </a:t>
            </a:r>
            <a:r>
              <a:rPr lang="en-US" dirty="0">
                <a:hlinkClick r:id="rId6" action="ppaction://hlinkfile"/>
              </a:rPr>
              <a:t>errorString</a:t>
            </a:r>
            <a:r>
              <a:rPr lang="en-US" dirty="0"/>
              <a:t>() can be called to get a human readable description of what happened.</a:t>
            </a:r>
          </a:p>
          <a:p>
            <a:r>
              <a:rPr lang="en-US" dirty="0" smtClean="0"/>
              <a:t>Calling</a:t>
            </a:r>
            <a:r>
              <a:rPr lang="en-US" dirty="0"/>
              <a:t> </a:t>
            </a:r>
            <a:r>
              <a:rPr lang="en-US" dirty="0">
                <a:hlinkClick r:id="rId7" action="ppaction://hlinkfile"/>
              </a:rPr>
              <a:t>close</a:t>
            </a:r>
            <a:r>
              <a:rPr lang="en-US" dirty="0"/>
              <a:t>() makes </a:t>
            </a:r>
            <a:r>
              <a:rPr lang="en-US" dirty="0">
                <a:hlinkClick r:id="rId2" action="ppaction://hlinkfile"/>
              </a:rPr>
              <a:t>QTcpServer</a:t>
            </a:r>
            <a:r>
              <a:rPr lang="en-US" dirty="0"/>
              <a:t> stop listening for incoming connections.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112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action="ppaction://hlinkfile"/>
              </a:rPr>
              <a:t>QAbstractSocket</a:t>
            </a:r>
            <a:r>
              <a:rPr lang="en-US" dirty="0"/>
              <a:t> is the base class for </a:t>
            </a:r>
            <a:r>
              <a:rPr lang="en-US" dirty="0">
                <a:hlinkClick r:id="rId3" action="ppaction://hlinkfile"/>
              </a:rPr>
              <a:t>QTcpSocket</a:t>
            </a:r>
            <a:r>
              <a:rPr lang="en-US" dirty="0"/>
              <a:t> and </a:t>
            </a:r>
            <a:r>
              <a:rPr lang="en-US" dirty="0">
                <a:hlinkClick r:id="rId4" action="ppaction://hlinkfile"/>
              </a:rPr>
              <a:t>QUdpSocket</a:t>
            </a:r>
            <a:r>
              <a:rPr lang="en-US" dirty="0"/>
              <a:t> and contains all common functionality of these two classes. If you need a socket, you have two options:</a:t>
            </a:r>
          </a:p>
          <a:p>
            <a:r>
              <a:rPr lang="en-US" dirty="0" smtClean="0"/>
              <a:t>TCP </a:t>
            </a:r>
            <a:r>
              <a:rPr lang="en-US" dirty="0"/>
              <a:t>(Transmission Control Protocol) is a reliable, stream-oriented, connection-oriented transport protocol. </a:t>
            </a:r>
            <a:endParaRPr lang="en-US" dirty="0" smtClean="0"/>
          </a:p>
          <a:p>
            <a:r>
              <a:rPr lang="en-US" dirty="0" smtClean="0"/>
              <a:t>UDP </a:t>
            </a:r>
            <a:r>
              <a:rPr lang="en-US" dirty="0"/>
              <a:t>(User Datagram Protocol) is an unreliable, datagram-oriented, connectionless protocol. 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0860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096412"/>
            <a:ext cx="8511197" cy="5029751"/>
          </a:xfrm>
        </p:spPr>
        <p:txBody>
          <a:bodyPr>
            <a:noAutofit/>
          </a:bodyPr>
          <a:lstStyle/>
          <a:p>
            <a:r>
              <a:rPr lang="en-US" sz="2400" dirty="0"/>
              <a:t>To open the socket, call </a:t>
            </a:r>
            <a:r>
              <a:rPr lang="fr-FR" sz="2400" dirty="0"/>
              <a:t> </a:t>
            </a:r>
            <a:r>
              <a:rPr lang="fr-FR" sz="2400" dirty="0">
                <a:hlinkClick r:id="rId2" action="ppaction://hlinkfile"/>
              </a:rPr>
              <a:t>connectToHost</a:t>
            </a:r>
            <a:r>
              <a:rPr lang="fr-FR" sz="2400" dirty="0"/>
              <a:t>().</a:t>
            </a:r>
          </a:p>
          <a:p>
            <a:r>
              <a:rPr lang="en-US" sz="2400" dirty="0" smtClean="0"/>
              <a:t>At </a:t>
            </a:r>
            <a:r>
              <a:rPr lang="en-US" sz="2400" dirty="0"/>
              <a:t>any time, </a:t>
            </a:r>
            <a:r>
              <a:rPr lang="en-US" sz="2400" dirty="0">
                <a:hlinkClick r:id="rId3" action="ppaction://hlinkfile"/>
              </a:rPr>
              <a:t>QAbstractSocket</a:t>
            </a:r>
            <a:r>
              <a:rPr lang="en-US" sz="2400" dirty="0"/>
              <a:t> has a state (returned by </a:t>
            </a:r>
            <a:r>
              <a:rPr lang="en-US" sz="2400" dirty="0">
                <a:hlinkClick r:id="rId4" action="ppaction://hlinkfile"/>
              </a:rPr>
              <a:t>state</a:t>
            </a:r>
            <a:r>
              <a:rPr lang="en-US" sz="2400" dirty="0"/>
              <a:t>()). The initial state is </a:t>
            </a:r>
            <a:r>
              <a:rPr lang="en-US" sz="2400" dirty="0">
                <a:hlinkClick r:id="rId5" action="ppaction://hlinkfile"/>
              </a:rPr>
              <a:t>UnconnectedState</a:t>
            </a:r>
            <a:r>
              <a:rPr lang="en-US" sz="2400" dirty="0"/>
              <a:t>. </a:t>
            </a:r>
            <a:r>
              <a:rPr lang="en-US" sz="2400" dirty="0"/>
              <a:t> </a:t>
            </a:r>
            <a:r>
              <a:rPr lang="en-US" sz="2400" dirty="0" smtClean="0"/>
              <a:t>When </a:t>
            </a:r>
            <a:r>
              <a:rPr lang="en-US" sz="2400" dirty="0"/>
              <a:t>the connection has been established, it enters </a:t>
            </a:r>
            <a:r>
              <a:rPr lang="en-US" sz="2400" dirty="0">
                <a:hlinkClick r:id="rId5" action="ppaction://hlinkfile"/>
              </a:rPr>
              <a:t>ConnectedState</a:t>
            </a:r>
            <a:r>
              <a:rPr lang="en-US" sz="2400" dirty="0"/>
              <a:t> and </a:t>
            </a:r>
            <a:r>
              <a:rPr lang="en-US" sz="2400" dirty="0" err="1"/>
              <a:t>emits</a:t>
            </a:r>
            <a:r>
              <a:rPr lang="en-US" sz="2400" dirty="0" err="1">
                <a:hlinkClick r:id="rId6" action="ppaction://hlinkfile"/>
              </a:rPr>
              <a:t>connected</a:t>
            </a:r>
            <a:r>
              <a:rPr lang="en-US" sz="2400" dirty="0"/>
              <a:t>(). If an error occurs at any stage, </a:t>
            </a:r>
            <a:r>
              <a:rPr lang="en-US" sz="2400" dirty="0">
                <a:hlinkClick r:id="rId7" action="ppaction://hlinkfile"/>
              </a:rPr>
              <a:t>error</a:t>
            </a:r>
            <a:r>
              <a:rPr lang="en-US" sz="2400" dirty="0"/>
              <a:t>() is emitted. </a:t>
            </a:r>
            <a:endParaRPr lang="en-US" sz="2400" dirty="0" smtClean="0"/>
          </a:p>
          <a:p>
            <a:r>
              <a:rPr lang="en-US" sz="2400" dirty="0" smtClean="0"/>
              <a:t>Read </a:t>
            </a:r>
            <a:r>
              <a:rPr lang="en-US" sz="2400" dirty="0"/>
              <a:t>or write data by calling </a:t>
            </a:r>
            <a:r>
              <a:rPr lang="en-US" sz="2400" dirty="0">
                <a:hlinkClick r:id="rId8" action="ppaction://hlinkfile"/>
              </a:rPr>
              <a:t>read</a:t>
            </a:r>
            <a:r>
              <a:rPr lang="en-US" sz="2400" dirty="0"/>
              <a:t>() or </a:t>
            </a:r>
            <a:r>
              <a:rPr lang="en-US" sz="2400" dirty="0">
                <a:hlinkClick r:id="rId9" action="ppaction://hlinkfile"/>
              </a:rPr>
              <a:t>write</a:t>
            </a:r>
            <a:r>
              <a:rPr lang="en-US" sz="2400" dirty="0"/>
              <a:t>(), or use the convenience functions </a:t>
            </a:r>
            <a:r>
              <a:rPr lang="en-US" sz="2400" dirty="0">
                <a:hlinkClick r:id="rId10" action="ppaction://hlinkfile"/>
              </a:rPr>
              <a:t>readLine</a:t>
            </a:r>
            <a:r>
              <a:rPr lang="en-US" sz="2400" dirty="0"/>
              <a:t>() and </a:t>
            </a:r>
            <a:r>
              <a:rPr lang="en-US" sz="2400" dirty="0">
                <a:hlinkClick r:id="rId11" action="ppaction://hlinkfile"/>
              </a:rPr>
              <a:t>readAll</a:t>
            </a:r>
            <a:r>
              <a:rPr lang="en-US" sz="2400" dirty="0"/>
              <a:t>(). </a:t>
            </a:r>
            <a:endParaRPr lang="en-US" sz="2400" dirty="0" smtClean="0"/>
          </a:p>
          <a:p>
            <a:r>
              <a:rPr lang="en-US" sz="2400" dirty="0" smtClean="0">
                <a:hlinkClick r:id="rId3" action="ppaction://hlinkfile"/>
              </a:rPr>
              <a:t>QAbstractSocket</a:t>
            </a:r>
            <a:r>
              <a:rPr lang="en-US" sz="2400" dirty="0"/>
              <a:t> also inherits </a:t>
            </a:r>
            <a:r>
              <a:rPr lang="en-US" sz="2400" dirty="0">
                <a:hlinkClick r:id="rId12" action="ppaction://hlinkfile"/>
              </a:rPr>
              <a:t>getChar</a:t>
            </a:r>
            <a:r>
              <a:rPr lang="en-US" sz="2400" dirty="0"/>
              <a:t>(), </a:t>
            </a:r>
            <a:r>
              <a:rPr lang="en-US" sz="2400" dirty="0">
                <a:hlinkClick r:id="rId13" action="ppaction://hlinkfile"/>
              </a:rPr>
              <a:t>putChar</a:t>
            </a:r>
            <a:r>
              <a:rPr lang="en-US" sz="2400" dirty="0"/>
              <a:t>(), and </a:t>
            </a:r>
            <a:r>
              <a:rPr lang="en-US" sz="2400" dirty="0">
                <a:hlinkClick r:id="rId14" action="ppaction://hlinkfile"/>
              </a:rPr>
              <a:t>ungetChar</a:t>
            </a:r>
            <a:r>
              <a:rPr lang="en-US" sz="2400" dirty="0"/>
              <a:t>() from </a:t>
            </a:r>
            <a:r>
              <a:rPr lang="en-US" sz="2400" dirty="0">
                <a:hlinkClick r:id="rId15" action="ppaction://hlinkfile"/>
              </a:rPr>
              <a:t>QIODevice</a:t>
            </a:r>
            <a:r>
              <a:rPr lang="en-US" sz="2400" dirty="0"/>
              <a:t>, which work on single bytes. The </a:t>
            </a:r>
            <a:r>
              <a:rPr lang="en-US" sz="2400" dirty="0">
                <a:hlinkClick r:id="rId16" action="ppaction://hlinkfile"/>
              </a:rPr>
              <a:t>bytesWritten</a:t>
            </a:r>
            <a:r>
              <a:rPr lang="en-US" sz="2400" dirty="0"/>
              <a:t>() signal is emitted when data has been written to the socket. </a:t>
            </a:r>
          </a:p>
          <a:p>
            <a:r>
              <a:rPr lang="en-US" sz="2400" dirty="0"/>
              <a:t>To close the socket, call </a:t>
            </a:r>
            <a:r>
              <a:rPr lang="en-US" sz="2400" dirty="0">
                <a:hlinkClick r:id="rId17" action="ppaction://hlinkfile"/>
              </a:rPr>
              <a:t>disconnectFromHost</a:t>
            </a:r>
            <a:r>
              <a:rPr lang="en-US" sz="2400" dirty="0"/>
              <a:t>(). </a:t>
            </a:r>
            <a:r>
              <a:rPr lang="en-US" sz="2400" dirty="0"/>
              <a:t/>
            </a:r>
            <a:br>
              <a:rPr lang="en-US" sz="2400" dirty="0"/>
            </a:b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2632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2345817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La gestion de la mémoire est un crucial pour obtenir un moteur de jeu efficace. Pour cela il faut contrôler différents points:</a:t>
            </a:r>
          </a:p>
          <a:p>
            <a:pPr lvl="1"/>
            <a:r>
              <a:rPr lang="fr-FR" dirty="0" smtClean="0"/>
              <a:t>La quantité d’information produite</a:t>
            </a:r>
          </a:p>
          <a:p>
            <a:pPr lvl="1"/>
            <a:r>
              <a:rPr lang="fr-FR" dirty="0" smtClean="0"/>
              <a:t>Le type de données utilisé</a:t>
            </a:r>
          </a:p>
          <a:p>
            <a:pPr lvl="1"/>
            <a:r>
              <a:rPr lang="fr-FR" dirty="0" smtClean="0"/>
              <a:t>La localisation de la donnée.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F2635B-E0F3-544D-8169-E6FE3ADCBB1D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03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fr-FR" dirty="0" smtClean="0"/>
              <a:t>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7182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 faut apprendre à débugger vos applications de manière efficace</a:t>
            </a:r>
          </a:p>
          <a:p>
            <a:pPr lvl="1"/>
            <a:r>
              <a:rPr lang="fr-FR" dirty="0" smtClean="0"/>
              <a:t>Utiliser des outils de </a:t>
            </a:r>
            <a:r>
              <a:rPr lang="fr-FR" dirty="0" err="1" smtClean="0"/>
              <a:t>profiling</a:t>
            </a:r>
            <a:endParaRPr lang="fr-FR" dirty="0" smtClean="0"/>
          </a:p>
          <a:p>
            <a:pPr lvl="2"/>
            <a:r>
              <a:rPr lang="fr-FR" dirty="0" smtClean="0"/>
              <a:t>Ex: </a:t>
            </a:r>
            <a:r>
              <a:rPr lang="fr-FR" dirty="0" err="1" smtClean="0"/>
              <a:t>valgrind</a:t>
            </a:r>
            <a:r>
              <a:rPr lang="fr-FR" dirty="0" smtClean="0"/>
              <a:t>, gdb</a:t>
            </a:r>
          </a:p>
          <a:p>
            <a:pPr lvl="1"/>
            <a:r>
              <a:rPr lang="fr-FR" dirty="0" smtClean="0"/>
              <a:t>Mettre en place des routines de tests</a:t>
            </a:r>
          </a:p>
          <a:p>
            <a:pPr lvl="1"/>
            <a:r>
              <a:rPr lang="fr-FR" dirty="0" smtClean="0"/>
              <a:t>Mettre en place un mode </a:t>
            </a:r>
            <a:r>
              <a:rPr lang="fr-FR" dirty="0" err="1" smtClean="0"/>
              <a:t>debug</a:t>
            </a:r>
            <a:r>
              <a:rPr lang="fr-FR" dirty="0" smtClean="0"/>
              <a:t> et release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Détecter au plus tôt les erreurs</a:t>
            </a:r>
          </a:p>
          <a:p>
            <a:pPr lvl="1"/>
            <a:r>
              <a:rPr lang="fr-FR" dirty="0" smtClean="0"/>
              <a:t>Adopter un modèle de programmation MVC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7370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2755340" cy="502975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iostream</a:t>
            </a:r>
            <a:r>
              <a:rPr lang="fr-FR" dirty="0"/>
              <a:t>&gt;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namespace</a:t>
            </a:r>
            <a:r>
              <a:rPr lang="fr-FR" dirty="0"/>
              <a:t> </a:t>
            </a:r>
            <a:r>
              <a:rPr lang="fr-FR" dirty="0" err="1"/>
              <a:t>std</a:t>
            </a:r>
            <a:r>
              <a:rPr lang="fr-FR" dirty="0"/>
              <a:t>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main() {</a:t>
            </a:r>
          </a:p>
          <a:p>
            <a:pPr marL="0" indent="0">
              <a:buNone/>
            </a:pPr>
            <a:r>
              <a:rPr lang="es-ES_tradnl" dirty="0"/>
              <a:t>    </a:t>
            </a:r>
            <a:r>
              <a:rPr lang="es-ES_tradnl" dirty="0" err="1"/>
              <a:t>int</a:t>
            </a:r>
            <a:r>
              <a:rPr lang="es-ES_tradnl" dirty="0"/>
              <a:t> x = 5, y = 2;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es-ES_tradnl" dirty="0"/>
              <a:t>    x =3; y = 0;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is-IS" dirty="0"/>
              <a:t>    return 0;</a:t>
            </a:r>
          </a:p>
          <a:p>
            <a:pPr marL="0" indent="0">
              <a:buNone/>
            </a:pPr>
            <a:r>
              <a:rPr lang="is-IS" dirty="0"/>
              <a:t>  }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a, </a:t>
            </a:r>
            <a:r>
              <a:rPr lang="fr-FR" dirty="0" err="1"/>
              <a:t>int</a:t>
            </a:r>
            <a:r>
              <a:rPr lang="fr-FR" dirty="0"/>
              <a:t> b)</a:t>
            </a:r>
          </a:p>
          <a:p>
            <a:pPr marL="0" indent="0">
              <a:buNone/>
            </a:pPr>
            <a:r>
              <a:rPr lang="fr-FR" dirty="0"/>
              <a:t>  {</a:t>
            </a:r>
          </a:p>
          <a:p>
            <a:pPr marL="0" indent="0">
              <a:buNone/>
            </a:pPr>
            <a:r>
              <a:rPr lang="en-US" dirty="0"/>
              <a:t>    return a / b;</a:t>
            </a:r>
          </a:p>
          <a:p>
            <a:pPr marL="0" indent="0">
              <a:buNone/>
            </a:pPr>
            <a:r>
              <a:rPr lang="en-US" dirty="0"/>
              <a:t>  }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002334" y="1117756"/>
            <a:ext cx="4834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g++ -g </a:t>
            </a:r>
            <a:r>
              <a:rPr lang="fr-FR" dirty="0" err="1"/>
              <a:t>crash.cc</a:t>
            </a:r>
            <a:r>
              <a:rPr lang="fr-FR" dirty="0"/>
              <a:t> -o </a:t>
            </a:r>
            <a:r>
              <a:rPr lang="fr-FR" dirty="0" smtClean="0"/>
              <a:t>crash</a:t>
            </a:r>
          </a:p>
          <a:p>
            <a:endParaRPr lang="fr-FR" dirty="0" smtClean="0"/>
          </a:p>
          <a:p>
            <a:r>
              <a:rPr lang="fr-FR" dirty="0" smtClean="0"/>
              <a:t>Lors de l’</a:t>
            </a:r>
            <a:r>
              <a:rPr lang="fr-FR" dirty="0" err="1" smtClean="0"/>
              <a:t>éexecution</a:t>
            </a:r>
            <a:r>
              <a:rPr lang="fr-FR" dirty="0" smtClean="0"/>
              <a:t>:</a:t>
            </a:r>
          </a:p>
          <a:p>
            <a:r>
              <a:rPr lang="fr-FR" dirty="0" smtClean="0"/>
              <a:t>	</a:t>
            </a:r>
            <a:r>
              <a:rPr lang="fr-FR" dirty="0" err="1" smtClean="0"/>
              <a:t>Floating</a:t>
            </a:r>
            <a:r>
              <a:rPr lang="fr-FR" dirty="0" smtClean="0"/>
              <a:t> </a:t>
            </a:r>
            <a:r>
              <a:rPr lang="fr-FR" dirty="0"/>
              <a:t>point exception (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dumped</a:t>
            </a:r>
            <a:r>
              <a:rPr lang="fr-FR" dirty="0"/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924405" y="28573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968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147204" y="710074"/>
            <a:ext cx="839412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gdb crash</a:t>
            </a:r>
          </a:p>
          <a:p>
            <a:r>
              <a:rPr lang="fr-FR" sz="1600" dirty="0"/>
              <a:t>    # Gdb </a:t>
            </a:r>
            <a:r>
              <a:rPr lang="fr-FR" sz="1600" dirty="0" err="1"/>
              <a:t>prints</a:t>
            </a:r>
            <a:r>
              <a:rPr lang="fr-FR" sz="1600" dirty="0"/>
              <a:t> </a:t>
            </a:r>
            <a:r>
              <a:rPr lang="fr-FR" sz="1600" dirty="0" err="1"/>
              <a:t>summary</a:t>
            </a:r>
            <a:r>
              <a:rPr lang="fr-FR" sz="1600" dirty="0"/>
              <a:t> information and </a:t>
            </a:r>
            <a:r>
              <a:rPr lang="fr-FR" sz="1600" dirty="0" err="1"/>
              <a:t>then</a:t>
            </a:r>
            <a:r>
              <a:rPr lang="fr-FR" sz="1600" dirty="0"/>
              <a:t> the (gdb) prompt</a:t>
            </a:r>
          </a:p>
          <a:p>
            <a:endParaRPr lang="fr-FR" sz="1600" dirty="0"/>
          </a:p>
          <a:p>
            <a:r>
              <a:rPr lang="fr-FR" sz="1600" dirty="0"/>
              <a:t>    (gdb) r</a:t>
            </a:r>
          </a:p>
          <a:p>
            <a:r>
              <a:rPr lang="fr-FR" sz="1600" dirty="0"/>
              <a:t>    Program </a:t>
            </a:r>
            <a:r>
              <a:rPr lang="fr-FR" sz="1600" dirty="0" err="1"/>
              <a:t>received</a:t>
            </a:r>
            <a:r>
              <a:rPr lang="fr-FR" sz="1600" dirty="0"/>
              <a:t> signal SIGFPE, </a:t>
            </a:r>
            <a:r>
              <a:rPr lang="fr-FR" sz="1600" dirty="0" err="1"/>
              <a:t>Arithmetic</a:t>
            </a:r>
            <a:r>
              <a:rPr lang="fr-FR" sz="1600" dirty="0"/>
              <a:t> exception.</a:t>
            </a:r>
          </a:p>
          <a:p>
            <a:r>
              <a:rPr lang="en-US" sz="1600" dirty="0"/>
              <a:t>    0x08048681 in </a:t>
            </a:r>
            <a:r>
              <a:rPr lang="en-US" sz="1600" dirty="0" err="1"/>
              <a:t>divint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) (a=3, b=0) at crash.cc:21</a:t>
            </a:r>
          </a:p>
          <a:p>
            <a:r>
              <a:rPr lang="en-US" sz="1600" dirty="0"/>
              <a:t>    21        return a / b;</a:t>
            </a:r>
          </a:p>
          <a:p>
            <a:r>
              <a:rPr lang="en-US" sz="1600" dirty="0"/>
              <a:t>    # 'r' runs the program inside the debugger</a:t>
            </a:r>
          </a:p>
          <a:p>
            <a:r>
              <a:rPr lang="en-US" sz="1600" dirty="0"/>
              <a:t>    # In this case the program crashed and </a:t>
            </a:r>
            <a:r>
              <a:rPr lang="en-US" sz="1600" dirty="0" err="1"/>
              <a:t>gdb</a:t>
            </a:r>
            <a:r>
              <a:rPr lang="en-US" sz="1600" dirty="0"/>
              <a:t> prints out some</a:t>
            </a:r>
          </a:p>
          <a:p>
            <a:r>
              <a:rPr lang="en-US" sz="1600" dirty="0"/>
              <a:t>    # relevant information.  In particular, it crashed trying</a:t>
            </a:r>
          </a:p>
          <a:p>
            <a:r>
              <a:rPr lang="en-US" sz="1600" dirty="0"/>
              <a:t>    # to execute line 21 of </a:t>
            </a:r>
            <a:r>
              <a:rPr lang="en-US" sz="1600" dirty="0" err="1"/>
              <a:t>crash.cc</a:t>
            </a:r>
            <a:r>
              <a:rPr lang="en-US" sz="1600" dirty="0"/>
              <a:t>.  The function parameters</a:t>
            </a:r>
          </a:p>
          <a:p>
            <a:r>
              <a:rPr lang="en-US" sz="1600" dirty="0"/>
              <a:t>    # 'a' and 'b' had values 3 and 0 respectively.</a:t>
            </a:r>
          </a:p>
          <a:p>
            <a:endParaRPr lang="en-US" sz="1600" dirty="0"/>
          </a:p>
          <a:p>
            <a:r>
              <a:rPr lang="en-US" sz="1600" dirty="0"/>
              <a:t>    (</a:t>
            </a:r>
            <a:r>
              <a:rPr lang="en-US" sz="1600" dirty="0" err="1"/>
              <a:t>gdb</a:t>
            </a:r>
            <a:r>
              <a:rPr lang="en-US" sz="1600" dirty="0"/>
              <a:t>) where</a:t>
            </a:r>
          </a:p>
          <a:p>
            <a:r>
              <a:rPr lang="en-US" sz="1600" dirty="0"/>
              <a:t>    #0  0x08048681 in </a:t>
            </a:r>
            <a:r>
              <a:rPr lang="en-US" sz="1600" dirty="0" err="1"/>
              <a:t>divint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) (a=3, b=0) at crash.cc:21</a:t>
            </a:r>
          </a:p>
          <a:p>
            <a:r>
              <a:rPr lang="en-US" sz="1600" dirty="0"/>
              <a:t>    #1  0x08048654 in main () at crash.cc:13</a:t>
            </a:r>
          </a:p>
          <a:p>
            <a:r>
              <a:rPr lang="en-US" sz="1600" dirty="0"/>
              <a:t>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6041325" y="867406"/>
            <a:ext cx="31241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(</a:t>
            </a:r>
            <a:r>
              <a:rPr lang="en-US" sz="1600" dirty="0" err="1"/>
              <a:t>gdb</a:t>
            </a:r>
            <a:r>
              <a:rPr lang="en-US" sz="1600" dirty="0"/>
              <a:t>) up</a:t>
            </a:r>
          </a:p>
          <a:p>
            <a:r>
              <a:rPr lang="en-US" sz="1600" dirty="0" smtClean="0"/>
              <a:t># </a:t>
            </a:r>
            <a:r>
              <a:rPr lang="en-US" sz="1600" dirty="0"/>
              <a:t>Move from the default level '0' of </a:t>
            </a:r>
            <a:r>
              <a:rPr lang="en-US" sz="1600" dirty="0" smtClean="0"/>
              <a:t># the </a:t>
            </a:r>
            <a:r>
              <a:rPr lang="en-US" sz="1600" dirty="0"/>
              <a:t>stack trace up one level</a:t>
            </a:r>
          </a:p>
          <a:p>
            <a:r>
              <a:rPr lang="it-IT" sz="1600" dirty="0" smtClean="0"/>
              <a:t># </a:t>
            </a:r>
            <a:r>
              <a:rPr lang="it-IT" sz="1600" dirty="0"/>
              <a:t>to </a:t>
            </a:r>
            <a:r>
              <a:rPr lang="it-IT" sz="1600" dirty="0" err="1"/>
              <a:t>level</a:t>
            </a:r>
            <a:r>
              <a:rPr lang="it-IT" sz="1600" dirty="0"/>
              <a:t> 1.</a:t>
            </a:r>
          </a:p>
          <a:p>
            <a:endParaRPr lang="it-IT" sz="1600" dirty="0"/>
          </a:p>
          <a:p>
            <a:r>
              <a:rPr lang="it-IT" sz="1600" dirty="0"/>
              <a:t>    (</a:t>
            </a:r>
            <a:r>
              <a:rPr lang="it-IT" sz="1600" dirty="0" err="1"/>
              <a:t>gdb</a:t>
            </a:r>
            <a:r>
              <a:rPr lang="it-IT" sz="1600" dirty="0"/>
              <a:t>) list</a:t>
            </a:r>
          </a:p>
          <a:p>
            <a:r>
              <a:rPr lang="it-IT" sz="1600" dirty="0" smtClean="0"/>
              <a:t># </a:t>
            </a:r>
            <a:r>
              <a:rPr lang="it-IT" sz="1600" dirty="0"/>
              <a:t>list </a:t>
            </a:r>
            <a:r>
              <a:rPr lang="it-IT" sz="1600" dirty="0" err="1"/>
              <a:t>now</a:t>
            </a:r>
            <a:r>
              <a:rPr lang="it-IT" sz="1600" dirty="0"/>
              <a:t> </a:t>
            </a:r>
            <a:r>
              <a:rPr lang="it-IT" sz="1600" dirty="0" err="1"/>
              <a:t>lists</a:t>
            </a:r>
            <a:r>
              <a:rPr lang="it-IT" sz="1600" dirty="0"/>
              <a:t> the code </a:t>
            </a:r>
            <a:r>
              <a:rPr lang="it-IT" sz="1600" dirty="0" err="1"/>
              <a:t>lines</a:t>
            </a:r>
            <a:r>
              <a:rPr lang="it-IT" sz="1600" dirty="0"/>
              <a:t> </a:t>
            </a:r>
            <a:r>
              <a:rPr lang="it-IT" sz="1600" dirty="0" smtClean="0"/>
              <a:t>   </a:t>
            </a:r>
          </a:p>
          <a:p>
            <a:r>
              <a:rPr lang="it-IT" sz="1600" dirty="0" smtClean="0"/>
              <a:t># </a:t>
            </a:r>
            <a:r>
              <a:rPr lang="it-IT" sz="1600" dirty="0" err="1" smtClean="0"/>
              <a:t>near</a:t>
            </a:r>
            <a:r>
              <a:rPr lang="it-IT" sz="1600" dirty="0" smtClean="0"/>
              <a:t> </a:t>
            </a:r>
            <a:r>
              <a:rPr lang="it-IT" sz="1600" dirty="0"/>
              <a:t>line 13 of </a:t>
            </a:r>
            <a:r>
              <a:rPr lang="it-IT" sz="1600" dirty="0" err="1"/>
              <a:t>crash.cc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    (</a:t>
            </a:r>
            <a:r>
              <a:rPr lang="it-IT" sz="1600" dirty="0" err="1"/>
              <a:t>gdb</a:t>
            </a:r>
            <a:r>
              <a:rPr lang="it-IT" sz="1600" dirty="0"/>
              <a:t>) </a:t>
            </a:r>
            <a:r>
              <a:rPr lang="it-IT" sz="1600" dirty="0" err="1"/>
              <a:t>p</a:t>
            </a:r>
            <a:r>
              <a:rPr lang="it-IT" sz="1600" dirty="0"/>
              <a:t> x</a:t>
            </a:r>
          </a:p>
          <a:p>
            <a:r>
              <a:rPr lang="it-IT" sz="1600" dirty="0" smtClean="0"/>
              <a:t># </a:t>
            </a:r>
            <a:r>
              <a:rPr lang="it-IT" sz="1600" dirty="0" err="1"/>
              <a:t>print</a:t>
            </a:r>
            <a:r>
              <a:rPr lang="it-IT" sz="1600" dirty="0"/>
              <a:t> the </a:t>
            </a:r>
            <a:r>
              <a:rPr lang="it-IT" sz="1600" dirty="0" err="1"/>
              <a:t>value</a:t>
            </a:r>
            <a:r>
              <a:rPr lang="it-IT" sz="1600" dirty="0"/>
              <a:t> of the </a:t>
            </a:r>
            <a:r>
              <a:rPr lang="it-IT" sz="1600" dirty="0" err="1" smtClean="0"/>
              <a:t>local</a:t>
            </a:r>
            <a:r>
              <a:rPr lang="it-IT" sz="1600" dirty="0" smtClean="0"/>
              <a:t> </a:t>
            </a:r>
          </a:p>
          <a:p>
            <a:r>
              <a:rPr lang="it-IT" sz="1600" dirty="0" smtClean="0"/>
              <a:t># </a:t>
            </a:r>
            <a:r>
              <a:rPr lang="it-IT" sz="1600" dirty="0" err="1" smtClean="0"/>
              <a:t>variable</a:t>
            </a:r>
            <a:r>
              <a:rPr lang="it-IT" sz="1600" dirty="0" smtClean="0"/>
              <a:t> x in </a:t>
            </a:r>
            <a:r>
              <a:rPr lang="it-IT" sz="1600" dirty="0" err="1" smtClean="0"/>
              <a:t>program</a:t>
            </a:r>
            <a:r>
              <a:rPr lang="it-IT" sz="1600" dirty="0" smtClean="0"/>
              <a:t> </a:t>
            </a:r>
            <a:r>
              <a:rPr lang="it-IT" sz="1600" dirty="0" err="1" smtClean="0"/>
              <a:t>main</a:t>
            </a:r>
            <a:endParaRPr lang="fr-FR" sz="1600" dirty="0"/>
          </a:p>
        </p:txBody>
      </p:sp>
      <p:sp>
        <p:nvSpPr>
          <p:cNvPr id="3" name="Rectangle 2"/>
          <p:cNvSpPr/>
          <p:nvPr/>
        </p:nvSpPr>
        <p:spPr>
          <a:xfrm>
            <a:off x="341723" y="4855939"/>
            <a:ext cx="8559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Equivalent to '</a:t>
            </a:r>
            <a:r>
              <a:rPr lang="en-US" dirty="0" err="1"/>
              <a:t>bt</a:t>
            </a:r>
            <a:r>
              <a:rPr lang="en-US" dirty="0"/>
              <a:t>' or </a:t>
            </a:r>
            <a:r>
              <a:rPr lang="en-US" dirty="0" err="1"/>
              <a:t>backtrace</a:t>
            </a:r>
            <a:r>
              <a:rPr lang="en-US" dirty="0"/>
              <a:t>.  Produces what is </a:t>
            </a:r>
            <a:r>
              <a:rPr lang="en-US" dirty="0" smtClean="0"/>
              <a:t>known </a:t>
            </a:r>
            <a:r>
              <a:rPr lang="en-US" dirty="0"/>
              <a:t>as a 'stack trace'. </a:t>
            </a:r>
          </a:p>
          <a:p>
            <a:r>
              <a:rPr lang="en-US" dirty="0" smtClean="0"/>
              <a:t># Read </a:t>
            </a:r>
            <a:r>
              <a:rPr lang="en-US" dirty="0"/>
              <a:t>this as follows:  The crash </a:t>
            </a:r>
            <a:r>
              <a:rPr lang="en-US" dirty="0" smtClean="0"/>
              <a:t>occurred in </a:t>
            </a:r>
            <a:r>
              <a:rPr lang="en-US" dirty="0"/>
              <a:t>the function </a:t>
            </a:r>
            <a:r>
              <a:rPr lang="en-US" dirty="0" err="1"/>
              <a:t>divint</a:t>
            </a:r>
            <a:r>
              <a:rPr lang="en-US" dirty="0"/>
              <a:t> at line 21 of </a:t>
            </a:r>
            <a:r>
              <a:rPr lang="en-US" dirty="0" err="1"/>
              <a:t>crash.cc</a:t>
            </a:r>
            <a:r>
              <a:rPr lang="en-US" dirty="0"/>
              <a:t>.  </a:t>
            </a:r>
            <a:endParaRPr lang="en-US" dirty="0" smtClean="0"/>
          </a:p>
          <a:p>
            <a:r>
              <a:rPr lang="en-US" dirty="0" smtClean="0"/>
              <a:t># This</a:t>
            </a:r>
            <a:r>
              <a:rPr lang="en-US" dirty="0"/>
              <a:t>, in turn</a:t>
            </a:r>
            <a:r>
              <a:rPr lang="en-US" dirty="0" smtClean="0"/>
              <a:t>, was </a:t>
            </a:r>
            <a:r>
              <a:rPr lang="en-US" dirty="0"/>
              <a:t>called from the function main at line 13 of </a:t>
            </a:r>
            <a:r>
              <a:rPr lang="en-US" dirty="0" err="1"/>
              <a:t>crash.cc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Dans les mini-projets, il faudra mettre en place des tests unitaires:</a:t>
            </a:r>
          </a:p>
          <a:p>
            <a:pPr lvl="1"/>
            <a:r>
              <a:rPr lang="fr-FR" dirty="0" smtClean="0"/>
              <a:t>Procédure permettant de vérifier le bon fonctionnement d’une partie du code</a:t>
            </a:r>
          </a:p>
          <a:p>
            <a:pPr lvl="1"/>
            <a:endParaRPr lang="fr-FR" dirty="0"/>
          </a:p>
          <a:p>
            <a:r>
              <a:rPr lang="fr-FR" dirty="0" smtClean="0"/>
              <a:t>Des api pour vous aider …</a:t>
            </a:r>
          </a:p>
          <a:p>
            <a:pPr lvl="1"/>
            <a:r>
              <a:rPr lang="fr-FR" dirty="0" err="1" smtClean="0"/>
              <a:t>cppTest</a:t>
            </a:r>
            <a:endParaRPr lang="fr-FR" dirty="0" smtClean="0"/>
          </a:p>
          <a:p>
            <a:pPr lvl="1"/>
            <a:r>
              <a:rPr lang="fr-FR" dirty="0" err="1" smtClean="0"/>
              <a:t>Qt</a:t>
            </a:r>
            <a:endParaRPr lang="fr-FR" dirty="0" smtClean="0"/>
          </a:p>
          <a:p>
            <a:pPr lvl="2"/>
            <a:r>
              <a:rPr lang="fr-FR" dirty="0" smtClean="0"/>
              <a:t>Par </a:t>
            </a:r>
            <a:r>
              <a:rPr lang="fr-FR" dirty="0"/>
              <a:t>ex: </a:t>
            </a:r>
            <a:r>
              <a:rPr lang="fr-FR" dirty="0" err="1"/>
              <a:t>QtTest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3763975" y="4645000"/>
            <a:ext cx="53800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</a:t>
            </a:r>
            <a:r>
              <a:rPr lang="fr-FR" dirty="0" err="1"/>
              <a:t>TestQString</a:t>
            </a:r>
            <a:r>
              <a:rPr lang="fr-FR" dirty="0"/>
              <a:t>::</a:t>
            </a:r>
            <a:r>
              <a:rPr lang="fr-FR" dirty="0" err="1"/>
              <a:t>toUpper</a:t>
            </a:r>
            <a:r>
              <a:rPr lang="fr-FR" dirty="0"/>
              <a:t>()</a:t>
            </a:r>
          </a:p>
          <a:p>
            <a:r>
              <a:rPr lang="fr-FR" dirty="0"/>
              <a:t> {</a:t>
            </a:r>
          </a:p>
          <a:p>
            <a:r>
              <a:rPr lang="fr-FR" dirty="0"/>
              <a:t>     </a:t>
            </a:r>
            <a:r>
              <a:rPr lang="fr-FR" dirty="0" err="1"/>
              <a:t>QString</a:t>
            </a:r>
            <a:r>
              <a:rPr lang="fr-FR" dirty="0"/>
              <a:t> </a:t>
            </a:r>
            <a:r>
              <a:rPr lang="fr-FR" dirty="0" err="1"/>
              <a:t>str</a:t>
            </a:r>
            <a:r>
              <a:rPr lang="fr-FR" dirty="0"/>
              <a:t> = "Hello";</a:t>
            </a:r>
          </a:p>
          <a:p>
            <a:r>
              <a:rPr lang="fr-FR" dirty="0"/>
              <a:t>     QCOMPARE(</a:t>
            </a:r>
            <a:r>
              <a:rPr lang="fr-FR" dirty="0" err="1"/>
              <a:t>str.toUpper</a:t>
            </a:r>
            <a:r>
              <a:rPr lang="fr-FR" dirty="0"/>
              <a:t>(), </a:t>
            </a:r>
            <a:r>
              <a:rPr lang="fr-FR" dirty="0" err="1"/>
              <a:t>QString</a:t>
            </a:r>
            <a:r>
              <a:rPr lang="fr-FR" dirty="0"/>
              <a:t>("HELLO"));</a:t>
            </a:r>
          </a:p>
          <a:p>
            <a:r>
              <a:rPr lang="fr-FR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93917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Avant le TP ..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300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source d’inspiration pour vous</a:t>
            </a:r>
            <a:endParaRPr lang="fr-FR" dirty="0"/>
          </a:p>
          <a:p>
            <a:r>
              <a:rPr lang="fr-FR" dirty="0" smtClean="0"/>
              <a:t>Des exemples de Game </a:t>
            </a:r>
            <a:r>
              <a:rPr lang="fr-FR" dirty="0" err="1" smtClean="0"/>
              <a:t>Engine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Unity</a:t>
            </a:r>
            <a:r>
              <a:rPr lang="fr-FR" dirty="0" smtClean="0"/>
              <a:t> 3D </a:t>
            </a:r>
          </a:p>
          <a:p>
            <a:pPr lvl="1"/>
            <a:r>
              <a:rPr lang="fr-FR" dirty="0" smtClean="0"/>
              <a:t>Ogre3D</a:t>
            </a:r>
          </a:p>
          <a:p>
            <a:pPr lvl="1"/>
            <a:r>
              <a:rPr lang="fr-FR" dirty="0" smtClean="0"/>
              <a:t>XNA</a:t>
            </a:r>
          </a:p>
          <a:p>
            <a:pPr lvl="1"/>
            <a:r>
              <a:rPr lang="fr-FR" dirty="0" err="1" smtClean="0"/>
              <a:t>Unreal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Cry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smtClean="0"/>
              <a:t>Source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Blender</a:t>
            </a:r>
            <a:r>
              <a:rPr lang="fr-FR" dirty="0" smtClean="0"/>
              <a:t> Game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8064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Ogre 3D</a:t>
            </a:r>
          </a:p>
          <a:p>
            <a:pPr lvl="1"/>
            <a:r>
              <a:rPr lang="fr-FR" dirty="0" smtClean="0"/>
              <a:t>OO interface en C++</a:t>
            </a:r>
          </a:p>
          <a:p>
            <a:pPr lvl="1"/>
            <a:r>
              <a:rPr lang="fr-FR" dirty="0" smtClean="0"/>
              <a:t>Un Framework extensible</a:t>
            </a:r>
          </a:p>
          <a:p>
            <a:pPr lvl="1"/>
            <a:r>
              <a:rPr lang="fr-FR" dirty="0" smtClean="0"/>
              <a:t>Un moteur haute performance</a:t>
            </a:r>
          </a:p>
          <a:p>
            <a:pPr lvl="1"/>
            <a:r>
              <a:rPr lang="fr-FR" dirty="0" smtClean="0"/>
              <a:t>Multi plateforme</a:t>
            </a:r>
          </a:p>
          <a:p>
            <a:pPr lvl="1"/>
            <a:r>
              <a:rPr lang="fr-FR" dirty="0" smtClean="0"/>
              <a:t>D3D et OpenGL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Contient:</a:t>
            </a:r>
          </a:p>
          <a:p>
            <a:pPr lvl="2"/>
            <a:r>
              <a:rPr lang="fr-FR" dirty="0" smtClean="0"/>
              <a:t>Un gestionnaire de scène</a:t>
            </a:r>
          </a:p>
          <a:p>
            <a:pPr lvl="2"/>
            <a:r>
              <a:rPr lang="fr-FR" dirty="0" smtClean="0"/>
              <a:t>Un gestionnaire de ressources</a:t>
            </a:r>
          </a:p>
          <a:p>
            <a:pPr lvl="2"/>
            <a:r>
              <a:rPr lang="fr-FR" dirty="0" smtClean="0"/>
              <a:t>Un gestionnaire d’animation</a:t>
            </a:r>
          </a:p>
          <a:p>
            <a:pPr lvl="2"/>
            <a:r>
              <a:rPr lang="fr-FR" dirty="0" smtClean="0"/>
              <a:t>Un gestionnaire de rendu</a:t>
            </a:r>
          </a:p>
          <a:p>
            <a:pPr lvl="2"/>
            <a:r>
              <a:rPr lang="fr-FR" dirty="0" smtClean="0"/>
              <a:t>Des extensions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90" y="1096412"/>
            <a:ext cx="3454400" cy="25908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10" y="3983040"/>
            <a:ext cx="3557444" cy="23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5677365" cy="5029751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XNA</a:t>
            </a:r>
          </a:p>
          <a:p>
            <a:pPr lvl="1"/>
            <a:r>
              <a:rPr lang="fr-FR" dirty="0" smtClean="0"/>
              <a:t>Moteur de jeu en C# </a:t>
            </a:r>
          </a:p>
          <a:p>
            <a:pPr lvl="1"/>
            <a:r>
              <a:rPr lang="fr-FR" dirty="0" smtClean="0"/>
              <a:t>Support de DirectX</a:t>
            </a:r>
          </a:p>
          <a:p>
            <a:pPr lvl="1"/>
            <a:r>
              <a:rPr lang="fr-FR" dirty="0" smtClean="0"/>
              <a:t>Windows, Xbox</a:t>
            </a:r>
          </a:p>
          <a:p>
            <a:pPr lvl="1"/>
            <a:endParaRPr lang="fr-FR" dirty="0"/>
          </a:p>
          <a:p>
            <a:r>
              <a:rPr lang="fr-FR" dirty="0"/>
              <a:t>Contient:</a:t>
            </a:r>
          </a:p>
          <a:p>
            <a:pPr lvl="1"/>
            <a:r>
              <a:rPr lang="fr-FR" dirty="0" smtClean="0"/>
              <a:t>Les classes de bases pour un jeu</a:t>
            </a:r>
          </a:p>
          <a:p>
            <a:pPr lvl="1"/>
            <a:r>
              <a:rPr lang="fr-FR" dirty="0" smtClean="0"/>
              <a:t>Un gestionnaire audio</a:t>
            </a:r>
          </a:p>
          <a:p>
            <a:pPr lvl="1"/>
            <a:r>
              <a:rPr lang="fr-FR" dirty="0" smtClean="0"/>
              <a:t>Des fonction graphiques 2D 3D</a:t>
            </a:r>
          </a:p>
          <a:p>
            <a:pPr lvl="1"/>
            <a:r>
              <a:rPr lang="fr-FR" dirty="0" smtClean="0"/>
              <a:t>La gestion de </a:t>
            </a:r>
            <a:r>
              <a:rPr lang="fr-FR" dirty="0" err="1" smtClean="0"/>
              <a:t>devices</a:t>
            </a:r>
            <a:r>
              <a:rPr lang="fr-FR" dirty="0" smtClean="0"/>
              <a:t> (manette </a:t>
            </a:r>
            <a:r>
              <a:rPr lang="fr-FR" dirty="0" err="1" smtClean="0"/>
              <a:t>xbox</a:t>
            </a:r>
            <a:r>
              <a:rPr lang="fr-FR" dirty="0" smtClean="0"/>
              <a:t>, clavier)</a:t>
            </a:r>
          </a:p>
          <a:p>
            <a:pPr lvl="1"/>
            <a:r>
              <a:rPr lang="fr-FR" dirty="0" smtClean="0"/>
              <a:t>Gestionnaire de ressources</a:t>
            </a:r>
          </a:p>
          <a:p>
            <a:pPr lvl="1"/>
            <a:r>
              <a:rPr lang="fr-FR" dirty="0" smtClean="0"/>
              <a:t>Gestionnaire de scène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69" y="1096412"/>
            <a:ext cx="3429945" cy="192227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9351"/>
          <a:stretch/>
        </p:blipFill>
        <p:spPr>
          <a:xfrm>
            <a:off x="6427907" y="4106163"/>
            <a:ext cx="2537073" cy="2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Unreal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204" y="1096413"/>
            <a:ext cx="8684404" cy="3506388"/>
          </a:xfrm>
        </p:spPr>
        <p:txBody>
          <a:bodyPr>
            <a:noAutofit/>
          </a:bodyPr>
          <a:lstStyle/>
          <a:p>
            <a:r>
              <a:rPr lang="fr-FR" dirty="0" err="1" smtClean="0"/>
              <a:t>Unreal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r>
              <a:rPr lang="fr-FR" dirty="0" smtClean="0"/>
              <a:t> 3/4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Open </a:t>
            </a:r>
            <a:r>
              <a:rPr lang="fr-FR" sz="2400" dirty="0"/>
              <a:t>source, PC/</a:t>
            </a:r>
            <a:r>
              <a:rPr lang="fr-FR" sz="2400" dirty="0" err="1" smtClean="0"/>
              <a:t>Macos</a:t>
            </a:r>
            <a:endParaRPr lang="fr-FR" sz="2400" dirty="0"/>
          </a:p>
          <a:p>
            <a:r>
              <a:rPr lang="fr-FR" sz="2400" dirty="0" smtClean="0"/>
              <a:t>Des outils :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 smtClean="0"/>
              <a:t>UnrealEd</a:t>
            </a:r>
            <a:r>
              <a:rPr lang="fr-FR" sz="2000" dirty="0" smtClean="0"/>
              <a:t>, l'éditeur de niveaux;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 smtClean="0"/>
              <a:t>Unreal</a:t>
            </a:r>
            <a:r>
              <a:rPr lang="fr-FR" sz="2000" dirty="0" smtClean="0"/>
              <a:t> </a:t>
            </a:r>
            <a:r>
              <a:rPr lang="fr-FR" sz="2000" dirty="0" err="1" smtClean="0"/>
              <a:t>Kismet</a:t>
            </a:r>
            <a:r>
              <a:rPr lang="fr-FR" sz="2000" dirty="0" smtClean="0"/>
              <a:t>, éditeur de scripts (en </a:t>
            </a:r>
            <a:r>
              <a:rPr lang="fr-FR" sz="2000" dirty="0" err="1" smtClean="0"/>
              <a:t>Flowgraph</a:t>
            </a:r>
            <a:r>
              <a:rPr lang="fr-FR" sz="2000" dirty="0" smtClean="0"/>
              <a:t>) ;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 smtClean="0"/>
              <a:t>Unreal</a:t>
            </a:r>
            <a:r>
              <a:rPr lang="fr-FR" sz="2000" dirty="0" smtClean="0"/>
              <a:t> </a:t>
            </a:r>
            <a:r>
              <a:rPr lang="fr-FR" sz="2000" dirty="0" err="1"/>
              <a:t>PhAT</a:t>
            </a:r>
            <a:r>
              <a:rPr lang="fr-FR" sz="2000" dirty="0"/>
              <a:t>, éditeur pour la physique dans le jeu (collisions, </a:t>
            </a:r>
            <a:r>
              <a:rPr lang="fr-FR" sz="2000" dirty="0" err="1"/>
              <a:t>ragdolls</a:t>
            </a:r>
            <a:r>
              <a:rPr lang="fr-FR" sz="2000" dirty="0"/>
              <a:t> </a:t>
            </a:r>
            <a:r>
              <a:rPr lang="fr-FR" sz="2000" dirty="0" err="1"/>
              <a:t>etc</a:t>
            </a:r>
            <a:r>
              <a:rPr lang="fr-FR" sz="2000" dirty="0"/>
              <a:t>) ;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/>
              <a:t>Unreal</a:t>
            </a:r>
            <a:r>
              <a:rPr lang="fr-FR" sz="2000" dirty="0"/>
              <a:t> </a:t>
            </a:r>
            <a:r>
              <a:rPr lang="fr-FR" sz="2000" dirty="0" err="1"/>
              <a:t>Matinee</a:t>
            </a:r>
            <a:r>
              <a:rPr lang="fr-FR" sz="2000" dirty="0"/>
              <a:t>, éditeur de cinématiques ;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/>
              <a:t>Unreal</a:t>
            </a:r>
            <a:r>
              <a:rPr lang="fr-FR" sz="2000" dirty="0"/>
              <a:t> </a:t>
            </a:r>
            <a:r>
              <a:rPr lang="fr-FR" sz="2000" dirty="0" err="1"/>
              <a:t>Swarm</a:t>
            </a:r>
            <a:r>
              <a:rPr lang="fr-FR" sz="2000" dirty="0"/>
              <a:t>, pour la distribution de calculs </a:t>
            </a:r>
            <a:r>
              <a:rPr lang="fr-FR" sz="2000" dirty="0" smtClean="0"/>
              <a:t>;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15" y="830539"/>
            <a:ext cx="4267992" cy="13857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671" y="4602800"/>
            <a:ext cx="3645936" cy="17961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01818" y="4432663"/>
            <a:ext cx="5394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Wingdings" charset="2"/>
              <a:buChar char="ü"/>
            </a:pPr>
            <a:r>
              <a:rPr lang="fr-FR" sz="2000" dirty="0"/>
              <a:t>L'éditeur </a:t>
            </a:r>
            <a:r>
              <a:rPr lang="fr-FR" sz="2000" dirty="0" err="1"/>
              <a:t>SpeedTree</a:t>
            </a:r>
            <a:r>
              <a:rPr lang="fr-FR" sz="2000" dirty="0"/>
              <a:t>, pour créer arbres, feuilles, herbes </a:t>
            </a:r>
            <a:r>
              <a:rPr lang="fr-FR" sz="2000" dirty="0" err="1"/>
              <a:t>etc</a:t>
            </a:r>
            <a:r>
              <a:rPr lang="fr-FR" sz="2000" dirty="0"/>
              <a:t> </a:t>
            </a:r>
            <a:r>
              <a:rPr lang="fr-FR" sz="2000" dirty="0" smtClean="0"/>
              <a:t>;</a:t>
            </a:r>
          </a:p>
          <a:p>
            <a:pPr marL="1257300" lvl="2" indent="-342900">
              <a:buFont typeface="Wingdings" charset="2"/>
              <a:buChar char="ü"/>
            </a:pPr>
            <a:r>
              <a:rPr lang="fr-FR" sz="2000" dirty="0" err="1" smtClean="0"/>
              <a:t>FaceFX</a:t>
            </a:r>
            <a:r>
              <a:rPr lang="fr-FR" sz="2000" dirty="0"/>
              <a:t>, pour l'animation des visages.</a:t>
            </a:r>
          </a:p>
        </p:txBody>
      </p:sp>
    </p:spTree>
    <p:extLst>
      <p:ext uri="{BB962C8B-B14F-4D97-AF65-F5344CB8AC3E}">
        <p14:creationId xmlns:p14="http://schemas.microsoft.com/office/powerpoint/2010/main" val="91636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Mémoire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98CD23-23F2-6042-B6A2-DB95A11E092D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1592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110252" cy="2457216"/>
          </a:xfrm>
        </p:spPr>
        <p:txBody>
          <a:bodyPr>
            <a:normAutofit fontScale="70000" lnSpcReduction="20000"/>
          </a:bodyPr>
          <a:lstStyle/>
          <a:p>
            <a:r>
              <a:rPr lang="fr-FR" dirty="0" err="1" smtClean="0"/>
              <a:t>Cry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r>
              <a:rPr lang="fr-FR" dirty="0"/>
              <a:t>/</a:t>
            </a:r>
            <a:r>
              <a:rPr lang="fr-FR" dirty="0" err="1" smtClean="0"/>
              <a:t>Cinebox</a:t>
            </a:r>
            <a:r>
              <a:rPr lang="fr-FR" dirty="0" smtClean="0"/>
              <a:t> (</a:t>
            </a:r>
            <a:r>
              <a:rPr lang="fr-FR" dirty="0" err="1" smtClean="0"/>
              <a:t>Crytek</a:t>
            </a:r>
            <a:r>
              <a:rPr lang="fr-FR" dirty="0" smtClean="0"/>
              <a:t>)</a:t>
            </a:r>
          </a:p>
          <a:p>
            <a:pPr lvl="1"/>
            <a:r>
              <a:rPr lang="en-US" dirty="0"/>
              <a:t>What You See Is What You </a:t>
            </a:r>
            <a:r>
              <a:rPr lang="en-US" dirty="0" smtClean="0"/>
              <a:t>Play Sandbox editor</a:t>
            </a:r>
          </a:p>
          <a:p>
            <a:pPr lvl="1"/>
            <a:r>
              <a:rPr lang="en-US" dirty="0" err="1" smtClean="0"/>
              <a:t>Cinebox</a:t>
            </a:r>
            <a:r>
              <a:rPr lang="en-US" dirty="0" smtClean="0"/>
              <a:t> for special effects / </a:t>
            </a:r>
            <a:r>
              <a:rPr lang="en-US" dirty="0" err="1" smtClean="0"/>
              <a:t>cinematics</a:t>
            </a:r>
            <a:endParaRPr lang="en-US" dirty="0" smtClean="0"/>
          </a:p>
          <a:p>
            <a:pPr lvl="1"/>
            <a:r>
              <a:rPr lang="en-US" dirty="0" smtClean="0"/>
              <a:t>Vehicles </a:t>
            </a:r>
            <a:r>
              <a:rPr lang="en-US" dirty="0"/>
              <a:t>and physics, scripting, advanced lighting (including real time, moving shadows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Character </a:t>
            </a:r>
            <a:r>
              <a:rPr lang="en-US" dirty="0"/>
              <a:t>inverse kinematics and animation </a:t>
            </a:r>
            <a:r>
              <a:rPr lang="en-US" dirty="0" smtClean="0"/>
              <a:t>blending, Deferred </a:t>
            </a:r>
            <a:r>
              <a:rPr lang="en-US" dirty="0"/>
              <a:t>Lighting, Normal Maps &amp; Parallax Occlusion </a:t>
            </a:r>
            <a:r>
              <a:rPr lang="en-US" dirty="0" smtClean="0"/>
              <a:t>Maps</a:t>
            </a:r>
            <a:endParaRPr lang="en-US" dirty="0"/>
          </a:p>
          <a:p>
            <a:pPr lvl="1"/>
            <a:r>
              <a:rPr lang="en-US" dirty="0" smtClean="0"/>
              <a:t>Dynamic music and </a:t>
            </a:r>
            <a:r>
              <a:rPr lang="en-US" dirty="0"/>
              <a:t>Advanced Modular AI System.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 descr="cinebox_featu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74" y="3724277"/>
            <a:ext cx="6092271" cy="26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4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4630988" cy="2524054"/>
          </a:xfrm>
        </p:spPr>
        <p:txBody>
          <a:bodyPr/>
          <a:lstStyle/>
          <a:p>
            <a:r>
              <a:rPr lang="fr-FR" dirty="0" smtClean="0"/>
              <a:t>Source  1 and 2 </a:t>
            </a:r>
            <a:r>
              <a:rPr lang="fr-FR" dirty="0" err="1" smtClean="0"/>
              <a:t>engine</a:t>
            </a:r>
            <a:r>
              <a:rPr lang="fr-FR" dirty="0" smtClean="0"/>
              <a:t> (Valve)</a:t>
            </a:r>
          </a:p>
          <a:p>
            <a:pPr lvl="1"/>
            <a:r>
              <a:rPr lang="fr-FR" dirty="0" err="1" smtClean="0"/>
              <a:t>Counter-strike</a:t>
            </a:r>
            <a:r>
              <a:rPr lang="fr-FR" dirty="0" smtClean="0"/>
              <a:t>, </a:t>
            </a:r>
            <a:r>
              <a:rPr lang="fr-FR" dirty="0" err="1" smtClean="0"/>
              <a:t>Half</a:t>
            </a:r>
            <a:r>
              <a:rPr lang="fr-FR" dirty="0" smtClean="0"/>
              <a:t>-life, Dota 2</a:t>
            </a:r>
          </a:p>
          <a:p>
            <a:pPr lvl="1"/>
            <a:r>
              <a:rPr lang="fr-FR" dirty="0" smtClean="0"/>
              <a:t>PC/Linux/</a:t>
            </a:r>
            <a:r>
              <a:rPr lang="fr-FR" dirty="0" err="1" smtClean="0"/>
              <a:t>Macos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 descr="Half-Life_2_Episode_One_Citadel_Ba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4" y="3620467"/>
            <a:ext cx="4438114" cy="2769383"/>
          </a:xfrm>
          <a:prstGeom prst="rect">
            <a:avLst/>
          </a:prstGeom>
        </p:spPr>
      </p:pic>
      <p:pic>
        <p:nvPicPr>
          <p:cNvPr id="8" name="Image 7" descr="Source_SDK_Launch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54" y="1468903"/>
            <a:ext cx="3618343" cy="49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1519297"/>
          </a:xfrm>
        </p:spPr>
        <p:txBody>
          <a:bodyPr>
            <a:normAutofit fontScale="92500"/>
          </a:bodyPr>
          <a:lstStyle/>
          <a:p>
            <a:r>
              <a:rPr lang="fr-FR" dirty="0" err="1" smtClean="0"/>
              <a:t>Blender</a:t>
            </a:r>
            <a:r>
              <a:rPr lang="fr-FR" dirty="0" smtClean="0"/>
              <a:t> Game </a:t>
            </a:r>
            <a:r>
              <a:rPr lang="fr-FR" dirty="0" err="1" smtClean="0"/>
              <a:t>Engine</a:t>
            </a:r>
            <a:r>
              <a:rPr lang="fr-FR" dirty="0" smtClean="0"/>
              <a:t> (open source)</a:t>
            </a:r>
          </a:p>
          <a:p>
            <a:pPr lvl="1"/>
            <a:r>
              <a:rPr lang="fr-FR" dirty="0" smtClean="0"/>
              <a:t>Architecture de capteurs,</a:t>
            </a:r>
            <a:r>
              <a:rPr lang="fr-FR" dirty="0" smtClean="0"/>
              <a:t> </a:t>
            </a:r>
            <a:r>
              <a:rPr lang="fr-FR" dirty="0" err="1" smtClean="0"/>
              <a:t>controleurs</a:t>
            </a:r>
            <a:r>
              <a:rPr lang="fr-FR" dirty="0"/>
              <a:t> </a:t>
            </a:r>
            <a:r>
              <a:rPr lang="fr-FR" dirty="0" smtClean="0"/>
              <a:t>et </a:t>
            </a:r>
            <a:r>
              <a:rPr lang="fr-FR" dirty="0" smtClean="0"/>
              <a:t>actuateurs</a:t>
            </a:r>
            <a:endParaRPr lang="fr-FR" dirty="0" smtClean="0"/>
          </a:p>
          <a:p>
            <a:pPr lvl="1"/>
            <a:r>
              <a:rPr lang="fr-FR" dirty="0" smtClean="0"/>
              <a:t>Programmables en </a:t>
            </a:r>
            <a:r>
              <a:rPr lang="fr-FR" dirty="0" smtClean="0"/>
              <a:t>python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 descr="BGE_Game_Logic_Screen_Layou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08" y="2615710"/>
            <a:ext cx="6390807" cy="37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Nombreux outils dans le </a:t>
            </a:r>
            <a:r>
              <a:rPr lang="fr-FR" dirty="0" err="1" smtClean="0"/>
              <a:t>Blender</a:t>
            </a:r>
            <a:r>
              <a:rPr lang="fr-FR" dirty="0" smtClean="0"/>
              <a:t> </a:t>
            </a:r>
            <a:r>
              <a:rPr lang="fr-FR" dirty="0" smtClean="0"/>
              <a:t>Game </a:t>
            </a:r>
            <a:r>
              <a:rPr lang="fr-FR" dirty="0" err="1" smtClean="0"/>
              <a:t>Engine</a:t>
            </a:r>
            <a:r>
              <a:rPr lang="fr-FR" dirty="0" smtClean="0"/>
              <a:t> </a:t>
            </a:r>
          </a:p>
          <a:p>
            <a:pPr lvl="1"/>
            <a:r>
              <a:rPr lang="en-US" dirty="0"/>
              <a:t>Recast - a state of the art navigation mesh construction tool set for games.</a:t>
            </a:r>
          </a:p>
          <a:p>
            <a:pPr lvl="1"/>
            <a:r>
              <a:rPr lang="en-US" dirty="0"/>
              <a:t>Detour - a path-finding and spatial reasoning toolkit.</a:t>
            </a:r>
          </a:p>
          <a:p>
            <a:pPr lvl="1"/>
            <a:r>
              <a:rPr lang="en-US" dirty="0"/>
              <a:t>Bullet - a physics engine featuring 3D collision detection, soft body dynamics, and rigid body dynamics</a:t>
            </a:r>
          </a:p>
          <a:p>
            <a:pPr lvl="1"/>
            <a:r>
              <a:rPr lang="en-US" dirty="0" err="1"/>
              <a:t>Audaspace</a:t>
            </a:r>
            <a:r>
              <a:rPr lang="en-US" dirty="0"/>
              <a:t> - a sound library for control of audio. Uses </a:t>
            </a:r>
            <a:r>
              <a:rPr lang="en-US" dirty="0" err="1"/>
              <a:t>OpenAL</a:t>
            </a:r>
            <a:r>
              <a:rPr lang="en-US" dirty="0"/>
              <a:t> or SDL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4388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Et ….</a:t>
            </a:r>
          </a:p>
          <a:p>
            <a:r>
              <a:rPr lang="fr-FR" dirty="0" smtClean="0"/>
              <a:t>Maintenant …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Vous pouvez réaliser votre dernier commit pour le TP précédent.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1736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TP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9813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mettre en place plusieurs stratégies:</a:t>
            </a:r>
          </a:p>
          <a:p>
            <a:pPr lvl="1"/>
            <a:r>
              <a:rPr lang="fr-FR" dirty="0" smtClean="0"/>
              <a:t>Allouer des pools mémoires de tailles maitrisé</a:t>
            </a:r>
          </a:p>
          <a:p>
            <a:pPr lvl="2"/>
            <a:r>
              <a:rPr lang="fr-FR" dirty="0" smtClean="0"/>
              <a:t>Eviter l’allocation multiple de petits éléments.</a:t>
            </a:r>
          </a:p>
          <a:p>
            <a:pPr lvl="2"/>
            <a:r>
              <a:rPr lang="fr-FR" dirty="0" smtClean="0"/>
              <a:t>Favoriser la réduction du nombre d’allocation</a:t>
            </a:r>
          </a:p>
          <a:p>
            <a:pPr lvl="1"/>
            <a:r>
              <a:rPr lang="fr-FR" dirty="0" smtClean="0"/>
              <a:t>Mettre en place une gestion efficace de la mémoire</a:t>
            </a:r>
          </a:p>
          <a:p>
            <a:pPr lvl="2"/>
            <a:r>
              <a:rPr lang="fr-FR" dirty="0" smtClean="0"/>
              <a:t>Eviter la fragmentation de l’information</a:t>
            </a:r>
          </a:p>
          <a:p>
            <a:pPr lvl="2"/>
            <a:r>
              <a:rPr lang="fr-FR" dirty="0" smtClean="0"/>
              <a:t>Evaluer les capacités de la mémoire de la machine cible</a:t>
            </a:r>
          </a:p>
          <a:p>
            <a:pPr lvl="1"/>
            <a:r>
              <a:rPr lang="fr-FR" dirty="0" smtClean="0"/>
              <a:t>Surveiller les fuites mémoire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5ADDA0-C505-5E4D-9800-9D508EB055D1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40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Les opérations d’écriture et lectures en mémoire ont un coup.</a:t>
            </a:r>
          </a:p>
          <a:p>
            <a:pPr lvl="1" algn="just"/>
            <a:r>
              <a:rPr lang="fr-FR" dirty="0" smtClean="0"/>
              <a:t>Une évolution des architectures (32bits, 64 bits, …)</a:t>
            </a:r>
          </a:p>
          <a:p>
            <a:pPr lvl="1" algn="just"/>
            <a:r>
              <a:rPr lang="fr-FR" dirty="0" smtClean="0"/>
              <a:t>Evaluer la meilleur solution entre :</a:t>
            </a:r>
          </a:p>
          <a:p>
            <a:pPr lvl="2" algn="just"/>
            <a:r>
              <a:rPr lang="fr-FR" dirty="0" smtClean="0"/>
              <a:t>Entier</a:t>
            </a:r>
          </a:p>
          <a:p>
            <a:pPr lvl="2" algn="just"/>
            <a:r>
              <a:rPr lang="fr-FR" dirty="0" err="1" smtClean="0"/>
              <a:t>Float</a:t>
            </a:r>
            <a:endParaRPr lang="fr-FR" dirty="0" smtClean="0"/>
          </a:p>
          <a:p>
            <a:pPr lvl="2" algn="just"/>
            <a:r>
              <a:rPr lang="fr-FR" dirty="0" smtClean="0"/>
              <a:t>Double</a:t>
            </a:r>
          </a:p>
          <a:p>
            <a:pPr lvl="2" algn="just"/>
            <a:r>
              <a:rPr lang="fr-FR" dirty="0" smtClean="0"/>
              <a:t>…</a:t>
            </a:r>
          </a:p>
          <a:p>
            <a:pPr lvl="1" algn="just"/>
            <a:r>
              <a:rPr lang="fr-FR" dirty="0" smtClean="0"/>
              <a:t>Ne pas surconsommer en mémoire</a:t>
            </a:r>
          </a:p>
          <a:p>
            <a:pPr lvl="1" algn="just"/>
            <a:r>
              <a:rPr lang="fr-FR" dirty="0" smtClean="0"/>
              <a:t>Réutiliser les bits non utile</a:t>
            </a:r>
          </a:p>
          <a:p>
            <a:pPr lvl="1" algn="just"/>
            <a:r>
              <a:rPr lang="fr-FR" dirty="0" smtClean="0"/>
              <a:t>Réutiliser la mémoire déjà alloué</a:t>
            </a:r>
          </a:p>
          <a:p>
            <a:pPr lvl="1" algn="just"/>
            <a:r>
              <a:rPr lang="fr-FR" dirty="0" smtClean="0"/>
              <a:t>Virgule fixe vs Virgule flottante</a:t>
            </a:r>
          </a:p>
          <a:p>
            <a:pPr lvl="1" algn="just"/>
            <a:r>
              <a:rPr lang="fr-FR" dirty="0" smtClean="0"/>
              <a:t>Précision des calculs (options compilateur, choix de la donnée)</a:t>
            </a:r>
          </a:p>
          <a:p>
            <a:pPr lvl="1" algn="just"/>
            <a:endParaRPr lang="fr-FR" dirty="0" smtClean="0"/>
          </a:p>
          <a:p>
            <a:pPr lvl="1" algn="just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E88A69-778C-5F4A-9349-2E1797108619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28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fr-FR" dirty="0" smtClean="0"/>
              <a:t>La localisation de la donnée est un point critique.</a:t>
            </a:r>
          </a:p>
          <a:p>
            <a:pPr algn="just"/>
            <a:r>
              <a:rPr lang="fr-FR" dirty="0" smtClean="0"/>
              <a:t>Souvent une structure de données moins adapté à l’humain est plus efficace.</a:t>
            </a:r>
          </a:p>
          <a:p>
            <a:pPr lvl="1" algn="just"/>
            <a:r>
              <a:rPr lang="fr-FR" dirty="0" smtClean="0"/>
              <a:t>Privilège des structure de données SOA </a:t>
            </a:r>
          </a:p>
          <a:p>
            <a:pPr marL="914400" lvl="2" indent="0" algn="just">
              <a:buNone/>
            </a:pPr>
            <a:r>
              <a:rPr lang="fr-FR" dirty="0" smtClean="0"/>
              <a:t>(Structure Of </a:t>
            </a:r>
            <a:r>
              <a:rPr lang="fr-FR" dirty="0" err="1" smtClean="0"/>
              <a:t>Array</a:t>
            </a:r>
            <a:r>
              <a:rPr lang="fr-FR" dirty="0" smtClean="0"/>
              <a:t>)</a:t>
            </a:r>
          </a:p>
          <a:p>
            <a:pPr lvl="1" algn="just"/>
            <a:r>
              <a:rPr lang="fr-FR" dirty="0" smtClean="0"/>
              <a:t>Eviter les données structurés en AOS</a:t>
            </a:r>
          </a:p>
          <a:p>
            <a:pPr marL="914400" lvl="2" indent="0" algn="just">
              <a:buNone/>
            </a:pPr>
            <a:r>
              <a:rPr lang="fr-FR" dirty="0" smtClean="0"/>
              <a:t>(</a:t>
            </a:r>
            <a:r>
              <a:rPr lang="fr-FR" dirty="0" err="1" smtClean="0"/>
              <a:t>Array</a:t>
            </a:r>
            <a:r>
              <a:rPr lang="fr-FR" dirty="0" smtClean="0"/>
              <a:t> Of Structure)</a:t>
            </a:r>
          </a:p>
          <a:p>
            <a:pPr marL="914400" lvl="2" indent="0" algn="just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{</a:t>
            </a:r>
          </a:p>
          <a:p>
            <a:pPr marL="0" indent="0">
              <a:buNone/>
            </a:pPr>
            <a:r>
              <a:rPr lang="nl-NL" dirty="0"/>
              <a:t>    uint8_t r, g, b;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AoS</a:t>
            </a:r>
            <a:r>
              <a:rPr lang="nl-NL" dirty="0"/>
              <a:t>[N];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struct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uint8_t r[N];</a:t>
            </a:r>
          </a:p>
          <a:p>
            <a:pPr marL="0" indent="0">
              <a:buNone/>
            </a:pPr>
            <a:r>
              <a:rPr lang="nl-NL" dirty="0"/>
              <a:t>    uint8_t g[N];</a:t>
            </a:r>
          </a:p>
          <a:p>
            <a:pPr marL="0" indent="0">
              <a:buNone/>
            </a:pPr>
            <a:r>
              <a:rPr lang="nl-NL" dirty="0"/>
              <a:t>    uint8_t b[N];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SoA</a:t>
            </a:r>
            <a:r>
              <a:rPr lang="nl-NL" dirty="0"/>
              <a:t>;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E2E4B7-BB8A-A342-9341-BD5B9285132C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67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SOA mieux adapté pour utilisé la vectorisation</a:t>
            </a:r>
          </a:p>
          <a:p>
            <a:r>
              <a:rPr lang="fr-FR" dirty="0" smtClean="0"/>
              <a:t>Des compilateurs qui auto-</a:t>
            </a:r>
            <a:r>
              <a:rPr lang="fr-FR" dirty="0" err="1" smtClean="0"/>
              <a:t>vectorisent</a:t>
            </a:r>
            <a:endParaRPr lang="fr-FR" dirty="0"/>
          </a:p>
          <a:p>
            <a:r>
              <a:rPr lang="fr-FR" dirty="0" smtClean="0"/>
              <a:t>Un gain de temps de chargement dans le pipelines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00" y="3419500"/>
            <a:ext cx="3751676" cy="218743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888BE4-F9AD-C642-AE0C-CFED467A6FF8}" type="datetime1">
              <a:rPr lang="fr-FR" smtClean="0"/>
              <a:t>09/10/15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945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8590</TotalTime>
  <Words>2651</Words>
  <Application>Microsoft Macintosh PowerPoint</Application>
  <PresentationFormat>Présentation à l'écran (4:3)</PresentationFormat>
  <Paragraphs>567</Paragraphs>
  <Slides>55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56" baseType="lpstr">
      <vt:lpstr>Thème Office</vt:lpstr>
      <vt:lpstr>GMIN 317 – Moteur de Jeux Game Engine 2 – Optimisations Université Montpellier 2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Unreal Engine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Lange</dc:creator>
  <cp:lastModifiedBy>Rémi Ronfard</cp:lastModifiedBy>
  <cp:revision>463</cp:revision>
  <cp:lastPrinted>2014-05-15T11:44:15Z</cp:lastPrinted>
  <dcterms:created xsi:type="dcterms:W3CDTF">2013-05-05T09:39:59Z</dcterms:created>
  <dcterms:modified xsi:type="dcterms:W3CDTF">2015-10-09T14:40:04Z</dcterms:modified>
</cp:coreProperties>
</file>